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4266" r:id="rId1"/>
  </p:sldMasterIdLst>
  <p:notesMasterIdLst>
    <p:notesMasterId r:id="rId17"/>
  </p:notesMasterIdLst>
  <p:handoutMasterIdLst>
    <p:handoutMasterId r:id="rId18"/>
  </p:handoutMasterIdLst>
  <p:sldIdLst>
    <p:sldId id="256" r:id="rId2"/>
    <p:sldId id="340" r:id="rId3"/>
    <p:sldId id="257" r:id="rId4"/>
    <p:sldId id="344" r:id="rId5"/>
    <p:sldId id="346" r:id="rId6"/>
    <p:sldId id="260" r:id="rId7"/>
    <p:sldId id="343" r:id="rId8"/>
    <p:sldId id="347" r:id="rId9"/>
    <p:sldId id="348" r:id="rId10"/>
    <p:sldId id="345" r:id="rId11"/>
    <p:sldId id="349" r:id="rId12"/>
    <p:sldId id="352" r:id="rId13"/>
    <p:sldId id="353" r:id="rId14"/>
    <p:sldId id="342" r:id="rId15"/>
    <p:sldId id="35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0084" autoAdjust="0"/>
  </p:normalViewPr>
  <p:slideViewPr>
    <p:cSldViewPr>
      <p:cViewPr varScale="1">
        <p:scale>
          <a:sx n="115" d="100"/>
          <a:sy n="115" d="100"/>
        </p:scale>
        <p:origin x="147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259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CAAE1-B97E-49F2-BBB5-E8971A71AB57}" type="datetimeFigureOut">
              <a:rPr lang="ru-RU" smtClean="0"/>
              <a:pPr/>
              <a:t>18.01.2024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4C391-6C0A-4617-B239-F451D7BAC6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563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8D805-1648-449B-8E3B-0EB98B8C22E7}" type="datetimeFigureOut">
              <a:rPr lang="ru-RU" smtClean="0"/>
              <a:pPr/>
              <a:t>18.01.2024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0D8D8-A897-4E0E-A71B-84E6EDCDFD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0D8D8-A897-4E0E-A71B-84E6EDCDFDF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476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0D8D8-A897-4E0E-A71B-84E6EDCDFDF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867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0D8D8-A897-4E0E-A71B-84E6EDCDFDF2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663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C0CB388-8232-4192-B8EB-296BDEA721F7}" type="slidenum">
              <a:rPr lang="ru-RU" smtClean="0"/>
              <a:pPr/>
              <a:t>15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633042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ln w="15875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dist="38100" dir="2700000" algn="tl" rotWithShape="0">
                    <a:schemeClr val="accent1"/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chemeClr val="accent1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3616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143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047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579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lang="en-US" sz="6000" b="1" kern="1200" cap="all" baseline="0" dirty="0">
                <a:ln w="15875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dist="38100" dir="2700000" algn="tl" rotWithShape="0">
                    <a:schemeClr val="accent1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1376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419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663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597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276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938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112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561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7" r:id="rId1"/>
    <p:sldLayoutId id="2147484268" r:id="rId2"/>
    <p:sldLayoutId id="2147484269" r:id="rId3"/>
    <p:sldLayoutId id="2147484270" r:id="rId4"/>
    <p:sldLayoutId id="2147484271" r:id="rId5"/>
    <p:sldLayoutId id="2147484272" r:id="rId6"/>
    <p:sldLayoutId id="2147484273" r:id="rId7"/>
    <p:sldLayoutId id="2147484274" r:id="rId8"/>
    <p:sldLayoutId id="2147484275" r:id="rId9"/>
    <p:sldLayoutId id="2147484276" r:id="rId10"/>
    <p:sldLayoutId id="2147484277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&#1075;&#1080;&#1084;&#1085;&#1072;&#1079;&#1080;&#1103;80.&#1088;&#1092;/assets/files/Priem_v_school/2021/zajavlenie%20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2713" y="116632"/>
            <a:ext cx="9001156" cy="685800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   </a:t>
            </a:r>
          </a:p>
          <a:p>
            <a:pPr algn="ctr"/>
            <a:endPara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54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26512" y="181957"/>
            <a:ext cx="8890976" cy="649408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</a:rPr>
              <a:t> </a:t>
            </a:r>
            <a:r>
              <a:rPr lang="ru-RU" sz="4400" b="1" dirty="0" smtClean="0">
                <a:solidFill>
                  <a:srgbClr val="002060"/>
                </a:solidFill>
              </a:rPr>
              <a:t>Порядок и организация индивидуального отбора при приеме в </a:t>
            </a:r>
            <a:r>
              <a:rPr lang="ru-RU" sz="6000" b="1" dirty="0" smtClean="0">
                <a:solidFill>
                  <a:srgbClr val="002060"/>
                </a:solidFill>
              </a:rPr>
              <a:t>10</a:t>
            </a:r>
            <a:r>
              <a:rPr lang="ru-RU" sz="4400" b="1" dirty="0" smtClean="0">
                <a:solidFill>
                  <a:srgbClr val="002060"/>
                </a:solidFill>
              </a:rPr>
              <a:t>-е профильные классы</a:t>
            </a:r>
          </a:p>
          <a:p>
            <a:pPr algn="ctr"/>
            <a:r>
              <a:rPr lang="ru-RU" sz="4400" b="1" dirty="0">
                <a:solidFill>
                  <a:srgbClr val="002060"/>
                </a:solidFill>
              </a:rPr>
              <a:t>с</a:t>
            </a:r>
            <a:r>
              <a:rPr lang="ru-RU" sz="4400" b="1" dirty="0" smtClean="0">
                <a:solidFill>
                  <a:srgbClr val="002060"/>
                </a:solidFill>
              </a:rPr>
              <a:t> углубленным изучением предметов</a:t>
            </a:r>
          </a:p>
          <a:p>
            <a:pPr algn="ctr"/>
            <a:endParaRPr lang="ru-RU" sz="4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МОУ </a:t>
            </a:r>
            <a:r>
              <a:rPr lang="ru-RU" sz="4400" b="1" dirty="0">
                <a:solidFill>
                  <a:srgbClr val="002060"/>
                </a:solidFill>
              </a:rPr>
              <a:t>гимназии </a:t>
            </a:r>
            <a:r>
              <a:rPr lang="ru-RU" sz="4400" b="1" dirty="0" smtClean="0">
                <a:solidFill>
                  <a:srgbClr val="002060"/>
                </a:solidFill>
              </a:rPr>
              <a:t>№12   </a:t>
            </a:r>
            <a:r>
              <a:rPr lang="ru-RU" sz="4400" b="1" dirty="0" err="1" smtClean="0">
                <a:solidFill>
                  <a:srgbClr val="002060"/>
                </a:solidFill>
              </a:rPr>
              <a:t>г.Твери</a:t>
            </a:r>
            <a:endParaRPr lang="ru-RU" sz="4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 в 2024-2025 </a:t>
            </a:r>
            <a:r>
              <a:rPr lang="ru-RU" sz="4400" b="1" dirty="0">
                <a:solidFill>
                  <a:srgbClr val="002060"/>
                </a:solidFill>
              </a:rPr>
              <a:t>учебном году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79805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 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6483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9912059" flipH="1" flipV="1">
            <a:off x="9925801" y="4505924"/>
            <a:ext cx="2683708" cy="3113606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640"/>
            <a:ext cx="8686840" cy="71438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endParaRPr lang="ru-RU" sz="20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   </a:t>
            </a:r>
            <a:r>
              <a:rPr lang="ru-RU" sz="2800" b="1" dirty="0">
                <a:solidFill>
                  <a:srgbClr val="C00000"/>
                </a:solidFill>
              </a:rPr>
              <a:t> Порядок комплектования профильных классов</a:t>
            </a:r>
            <a:endParaRPr lang="ru-RU" sz="2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       Информация об итогах индивидуального отбора  обучающихся в 10 профильный класс   размещается на  сайте гимназии  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в течение 3-х календарных  дней</a:t>
            </a: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после  утверждения рейтинга на </a:t>
            </a:r>
            <a:r>
              <a:rPr lang="ru-RU" sz="1800" b="1" dirty="0">
                <a:solidFill>
                  <a:srgbClr val="002060"/>
                </a:solidFill>
              </a:rPr>
              <a:t>С</a:t>
            </a:r>
            <a:r>
              <a:rPr lang="ru-RU" sz="1800" b="1" dirty="0" smtClean="0">
                <a:solidFill>
                  <a:srgbClr val="002060"/>
                </a:solidFill>
              </a:rPr>
              <a:t>овете гимназии.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     Кандидаты, набравшие наибольшее количество баллов рекомендуются к зачислению в 10 профильный класс.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      </a:t>
            </a:r>
            <a:r>
              <a:rPr lang="ru-RU" b="1" dirty="0">
                <a:solidFill>
                  <a:srgbClr val="C00000"/>
                </a:solidFill>
              </a:rPr>
              <a:t>Родители  (законные представители</a:t>
            </a:r>
            <a:r>
              <a:rPr lang="ru-RU" b="1" dirty="0" smtClean="0">
                <a:solidFill>
                  <a:srgbClr val="C00000"/>
                </a:solidFill>
              </a:rPr>
              <a:t>) выпускников, </a:t>
            </a:r>
            <a:r>
              <a:rPr lang="ru-RU" b="1" dirty="0">
                <a:solidFill>
                  <a:srgbClr val="C00000"/>
                </a:solidFill>
              </a:rPr>
              <a:t>получивших рекомендацию к зачислению, должны представить : </a:t>
            </a:r>
            <a:endParaRPr lang="ru-RU" b="1" dirty="0" smtClean="0">
              <a:solidFill>
                <a:srgbClr val="C00000"/>
              </a:solidFill>
            </a:endParaRPr>
          </a:p>
          <a:p>
            <a:pPr>
              <a:buAutoNum type="arabicParenR"/>
            </a:pPr>
            <a:r>
              <a:rPr lang="ru-RU" b="1" dirty="0" smtClean="0">
                <a:solidFill>
                  <a:srgbClr val="C00000"/>
                </a:solidFill>
              </a:rPr>
              <a:t> заявление </a:t>
            </a:r>
            <a:r>
              <a:rPr lang="ru-RU" b="1" dirty="0">
                <a:solidFill>
                  <a:srgbClr val="C00000"/>
                </a:solidFill>
              </a:rPr>
              <a:t>о приеме в 10 профильный класс</a:t>
            </a:r>
            <a:r>
              <a:rPr lang="ru-RU" b="1" dirty="0" smtClean="0">
                <a:solidFill>
                  <a:srgbClr val="C00000"/>
                </a:solidFill>
              </a:rPr>
              <a:t>;</a:t>
            </a:r>
          </a:p>
          <a:p>
            <a:pPr>
              <a:buAutoNum type="arabicParenR"/>
            </a:pPr>
            <a:r>
              <a:rPr lang="ru-RU" b="1" dirty="0" smtClean="0">
                <a:solidFill>
                  <a:srgbClr val="C00000"/>
                </a:solidFill>
              </a:rPr>
              <a:t> аттестат </a:t>
            </a:r>
            <a:r>
              <a:rPr lang="ru-RU" b="1" dirty="0">
                <a:solidFill>
                  <a:srgbClr val="C00000"/>
                </a:solidFill>
              </a:rPr>
              <a:t>об основном общем </a:t>
            </a:r>
            <a:r>
              <a:rPr lang="ru-RU" b="1" dirty="0" smtClean="0">
                <a:solidFill>
                  <a:srgbClr val="C00000"/>
                </a:solidFill>
              </a:rPr>
              <a:t>образовании;</a:t>
            </a:r>
          </a:p>
          <a:p>
            <a:pPr>
              <a:buAutoNum type="arabicParenR"/>
            </a:pPr>
            <a:r>
              <a:rPr lang="ru-RU" b="1" dirty="0" smtClean="0">
                <a:solidFill>
                  <a:srgbClr val="C00000"/>
                </a:solidFill>
              </a:rPr>
              <a:t> Копию паспорта обучающегося;</a:t>
            </a:r>
          </a:p>
          <a:p>
            <a:pPr>
              <a:buAutoNum type="arabicParenR"/>
            </a:pPr>
            <a:r>
              <a:rPr lang="ru-RU" b="1" dirty="0" smtClean="0">
                <a:solidFill>
                  <a:srgbClr val="C00000"/>
                </a:solidFill>
              </a:rPr>
              <a:t> Копию паспорта одного из родителей (законных представителей</a:t>
            </a:r>
            <a:r>
              <a:rPr lang="ru-RU" sz="1600" b="1" dirty="0" smtClean="0">
                <a:solidFill>
                  <a:srgbClr val="C00000"/>
                </a:solidFill>
              </a:rPr>
              <a:t>)</a:t>
            </a:r>
            <a:endParaRPr lang="ru-RU" sz="1600" b="1" dirty="0">
              <a:solidFill>
                <a:srgbClr val="002060"/>
              </a:solidFill>
            </a:endParaRPr>
          </a:p>
          <a:p>
            <a:pPr>
              <a:buNone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rgbClr val="C00000"/>
                </a:solidFill>
              </a:rPr>
              <a:t>      </a:t>
            </a:r>
            <a:r>
              <a:rPr lang="ru-RU" sz="1600" b="1" dirty="0" smtClean="0">
                <a:solidFill>
                  <a:srgbClr val="002060"/>
                </a:solidFill>
              </a:rPr>
              <a:t>Зачисление обучающихся в 10 профильный класс гимназии оформляется приказом директора в течение </a:t>
            </a:r>
            <a:r>
              <a:rPr lang="ru-RU" b="1" dirty="0" smtClean="0">
                <a:solidFill>
                  <a:srgbClr val="002060"/>
                </a:solidFill>
              </a:rPr>
              <a:t>7 рабочих дней </a:t>
            </a:r>
            <a:r>
              <a:rPr lang="ru-RU" sz="1600" b="1" dirty="0" smtClean="0">
                <a:solidFill>
                  <a:srgbClr val="002060"/>
                </a:solidFill>
              </a:rPr>
              <a:t>на основании протокола комиссии по результатам индивидуального отбора и заявлению родителей (законных представителей </a:t>
            </a:r>
            <a:r>
              <a:rPr lang="ru-RU" sz="1800" b="1" dirty="0" smtClean="0">
                <a:solidFill>
                  <a:srgbClr val="C00000"/>
                </a:solidFill>
              </a:rPr>
              <a:t>).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r>
              <a:rPr lang="ru-RU" sz="1800" b="1" dirty="0" smtClean="0">
                <a:solidFill>
                  <a:srgbClr val="002060"/>
                </a:solidFill>
              </a:rPr>
              <a:t>  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799" y="188640"/>
            <a:ext cx="8713075" cy="136815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 Порядок комплектования профильных классов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4131" y="1628800"/>
            <a:ext cx="8735738" cy="511256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   </a:t>
            </a:r>
            <a:r>
              <a:rPr lang="ru-RU" sz="2200" b="1" dirty="0" smtClean="0">
                <a:solidFill>
                  <a:srgbClr val="002060"/>
                </a:solidFill>
              </a:rPr>
              <a:t>В </a:t>
            </a:r>
            <a:r>
              <a:rPr lang="ru-RU" sz="2200" b="1" dirty="0">
                <a:solidFill>
                  <a:srgbClr val="002060"/>
                </a:solidFill>
              </a:rPr>
              <a:t>случае несогласия с решением комиссии по индивидуальному отбору обучающихся, родители (законные представители) обучающегося </a:t>
            </a:r>
            <a:r>
              <a:rPr lang="ru-RU" sz="2200" b="1" dirty="0">
                <a:solidFill>
                  <a:srgbClr val="C00000"/>
                </a:solidFill>
              </a:rPr>
              <a:t>имеют право не позднее 10 рабочих дней со дня размещения информации об итогах индивидуального отбора направить апелляцию </a:t>
            </a:r>
            <a:r>
              <a:rPr lang="ru-RU" sz="2200" b="1" dirty="0">
                <a:solidFill>
                  <a:srgbClr val="002060"/>
                </a:solidFill>
              </a:rPr>
              <a:t> путем написания письменного заявления в конфликтную </a:t>
            </a:r>
            <a:r>
              <a:rPr lang="ru-RU" sz="2200" b="1" dirty="0" smtClean="0">
                <a:solidFill>
                  <a:srgbClr val="002060"/>
                </a:solidFill>
              </a:rPr>
              <a:t> Гимназии.</a:t>
            </a:r>
            <a:endParaRPr lang="ru-RU" sz="2200" dirty="0">
              <a:solidFill>
                <a:srgbClr val="002060"/>
              </a:solidFill>
            </a:endParaRP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sz="2200" b="1" dirty="0" smtClean="0">
                <a:solidFill>
                  <a:srgbClr val="002060"/>
                </a:solidFill>
              </a:rPr>
              <a:t>    В </a:t>
            </a:r>
            <a:r>
              <a:rPr lang="ru-RU" sz="2200" b="1" dirty="0">
                <a:solidFill>
                  <a:srgbClr val="002060"/>
                </a:solidFill>
              </a:rPr>
              <a:t>отдельных случаях осуществляется дополнительный индивидуальный отбор при приеме в 10 профильный класс в период  по 30 августа текущего года</a:t>
            </a:r>
            <a:r>
              <a:rPr lang="ru-RU" b="1" dirty="0">
                <a:solidFill>
                  <a:srgbClr val="002060"/>
                </a:solidFill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121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496944" cy="5691336"/>
          </a:xfrm>
        </p:spPr>
        <p:txBody>
          <a:bodyPr>
            <a:normAutofit fontScale="25000" lnSpcReduction="20000"/>
          </a:bodyPr>
          <a:lstStyle/>
          <a:p>
            <a:pPr marL="34290" indent="0">
              <a:buNone/>
            </a:pPr>
            <a:r>
              <a:rPr lang="ru-RU" sz="9600" b="1" dirty="0" smtClean="0">
                <a:solidFill>
                  <a:srgbClr val="002060"/>
                </a:solidFill>
              </a:rPr>
              <a:t>В </a:t>
            </a:r>
            <a:r>
              <a:rPr lang="ru-RU" sz="12800" b="1" dirty="0" smtClean="0">
                <a:solidFill>
                  <a:srgbClr val="002060"/>
                </a:solidFill>
              </a:rPr>
              <a:t>2024-2025</a:t>
            </a:r>
            <a:r>
              <a:rPr lang="ru-RU" sz="9600" b="1" dirty="0" smtClean="0">
                <a:solidFill>
                  <a:srgbClr val="002060"/>
                </a:solidFill>
              </a:rPr>
              <a:t> учебном году планируется открыть </a:t>
            </a:r>
            <a:endParaRPr lang="ru-RU" sz="9600" b="1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r>
              <a:rPr lang="ru-RU" sz="14400" b="1" dirty="0" smtClean="0">
                <a:solidFill>
                  <a:srgbClr val="002060"/>
                </a:solidFill>
              </a:rPr>
              <a:t>4 </a:t>
            </a:r>
            <a:r>
              <a:rPr lang="ru-RU" sz="9600" b="1" dirty="0" smtClean="0">
                <a:solidFill>
                  <a:srgbClr val="002060"/>
                </a:solidFill>
              </a:rPr>
              <a:t>десятых</a:t>
            </a:r>
            <a:r>
              <a:rPr lang="ru-RU" sz="9600" b="1" dirty="0" smtClean="0">
                <a:solidFill>
                  <a:srgbClr val="002060"/>
                </a:solidFill>
              </a:rPr>
              <a:t> класса</a:t>
            </a:r>
            <a:r>
              <a:rPr lang="ru-RU" sz="9600" b="1" dirty="0" smtClean="0">
                <a:solidFill>
                  <a:srgbClr val="002060"/>
                </a:solidFill>
              </a:rPr>
              <a:t>:</a:t>
            </a:r>
          </a:p>
          <a:p>
            <a:pPr marL="34290" indent="0">
              <a:buNone/>
            </a:pPr>
            <a:r>
              <a:rPr lang="ru-RU" sz="14400" b="1" dirty="0" smtClean="0">
                <a:solidFill>
                  <a:srgbClr val="FF0000"/>
                </a:solidFill>
              </a:rPr>
              <a:t>3 </a:t>
            </a:r>
            <a:r>
              <a:rPr lang="ru-RU" sz="9600" b="1" dirty="0" smtClean="0">
                <a:solidFill>
                  <a:srgbClr val="FF0000"/>
                </a:solidFill>
              </a:rPr>
              <a:t>профильных класса (группы) с углубленным изучением предметов</a:t>
            </a:r>
            <a:r>
              <a:rPr lang="ru-RU" sz="9600" b="1" dirty="0" smtClean="0">
                <a:solidFill>
                  <a:srgbClr val="002060"/>
                </a:solidFill>
              </a:rPr>
              <a:t> (индивидуальный отбор на основании рейтинга):</a:t>
            </a:r>
          </a:p>
          <a:p>
            <a:r>
              <a:rPr lang="ru-RU" sz="14400" b="1" dirty="0" smtClean="0">
                <a:solidFill>
                  <a:srgbClr val="002060"/>
                </a:solidFill>
              </a:rPr>
              <a:t> </a:t>
            </a:r>
            <a:r>
              <a:rPr lang="ru-RU" sz="11200" b="1" dirty="0" smtClean="0">
                <a:solidFill>
                  <a:srgbClr val="002060"/>
                </a:solidFill>
              </a:rPr>
              <a:t>физико-математический </a:t>
            </a:r>
          </a:p>
          <a:p>
            <a:r>
              <a:rPr lang="ru-RU" sz="11200" b="1" dirty="0" smtClean="0">
                <a:solidFill>
                  <a:srgbClr val="002060"/>
                </a:solidFill>
              </a:rPr>
              <a:t> естественнонаучный (медицинский) </a:t>
            </a:r>
          </a:p>
          <a:p>
            <a:r>
              <a:rPr lang="ru-RU" sz="11200" b="1" dirty="0" smtClean="0">
                <a:solidFill>
                  <a:srgbClr val="002060"/>
                </a:solidFill>
              </a:rPr>
              <a:t> лингвистический </a:t>
            </a:r>
          </a:p>
          <a:p>
            <a:r>
              <a:rPr lang="ru-RU" sz="11200" b="1" dirty="0" smtClean="0">
                <a:solidFill>
                  <a:srgbClr val="002060"/>
                </a:solidFill>
              </a:rPr>
              <a:t> </a:t>
            </a:r>
            <a:r>
              <a:rPr lang="ru-RU" sz="11200" b="1" dirty="0" err="1" smtClean="0">
                <a:solidFill>
                  <a:srgbClr val="002060"/>
                </a:solidFill>
              </a:rPr>
              <a:t>лингво</a:t>
            </a:r>
            <a:r>
              <a:rPr lang="ru-RU" sz="11200" b="1" dirty="0" smtClean="0">
                <a:solidFill>
                  <a:srgbClr val="002060"/>
                </a:solidFill>
              </a:rPr>
              <a:t>-математический </a:t>
            </a:r>
          </a:p>
          <a:p>
            <a:pPr marL="34290" indent="0">
              <a:buNone/>
            </a:pPr>
            <a:endParaRPr lang="ru-RU" sz="11200" b="1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r>
              <a:rPr lang="ru-RU" sz="11200" b="1" dirty="0" smtClean="0">
                <a:solidFill>
                  <a:srgbClr val="002060"/>
                </a:solidFill>
              </a:rPr>
              <a:t> </a:t>
            </a:r>
            <a:r>
              <a:rPr lang="ru-RU" sz="14400" b="1" dirty="0" smtClean="0">
                <a:solidFill>
                  <a:srgbClr val="FF0000"/>
                </a:solidFill>
              </a:rPr>
              <a:t> </a:t>
            </a:r>
            <a:r>
              <a:rPr lang="ru-RU" sz="14400" b="1" dirty="0" smtClean="0">
                <a:solidFill>
                  <a:srgbClr val="FF0000"/>
                </a:solidFill>
              </a:rPr>
              <a:t>о</a:t>
            </a:r>
            <a:r>
              <a:rPr lang="ru-RU" sz="11200" b="1" dirty="0" smtClean="0">
                <a:solidFill>
                  <a:srgbClr val="FF0000"/>
                </a:solidFill>
              </a:rPr>
              <a:t>бщеобразовательный  </a:t>
            </a:r>
            <a:r>
              <a:rPr lang="ru-RU" sz="11200" b="1" dirty="0" smtClean="0">
                <a:solidFill>
                  <a:srgbClr val="FF0000"/>
                </a:solidFill>
              </a:rPr>
              <a:t>класс</a:t>
            </a:r>
          </a:p>
          <a:p>
            <a:pPr marL="34290" indent="0">
              <a:buNone/>
            </a:pPr>
            <a:r>
              <a:rPr lang="ru-RU" sz="11200" b="1" dirty="0" smtClean="0">
                <a:solidFill>
                  <a:srgbClr val="002060"/>
                </a:solidFill>
              </a:rPr>
              <a:t>(</a:t>
            </a:r>
            <a:r>
              <a:rPr lang="ru-RU" sz="8000" b="1" dirty="0" smtClean="0">
                <a:solidFill>
                  <a:srgbClr val="002060"/>
                </a:solidFill>
              </a:rPr>
              <a:t>по заявлению, без участия в индивидуальном отборе преимущество для учащихся гимназии проживающих в микрорайоне </a:t>
            </a:r>
            <a:endParaRPr lang="ru-RU" sz="8000" b="1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r>
              <a:rPr lang="ru-RU" sz="8000" b="1" dirty="0" smtClean="0">
                <a:solidFill>
                  <a:srgbClr val="002060"/>
                </a:solidFill>
              </a:rPr>
              <a:t>МОУ  </a:t>
            </a:r>
            <a:r>
              <a:rPr lang="ru-RU" sz="8000" b="1" dirty="0" smtClean="0">
                <a:solidFill>
                  <a:srgbClr val="002060"/>
                </a:solidFill>
              </a:rPr>
              <a:t>гимназии № </a:t>
            </a:r>
            <a:r>
              <a:rPr lang="ru-RU" sz="8000" b="1" dirty="0" smtClean="0">
                <a:solidFill>
                  <a:srgbClr val="002060"/>
                </a:solidFill>
              </a:rPr>
              <a:t>12 г. Твери)</a:t>
            </a:r>
            <a:endParaRPr lang="ru-RU" sz="8000" b="1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sz="11200" b="1" dirty="0">
              <a:solidFill>
                <a:srgbClr val="002060"/>
              </a:solidFill>
            </a:endParaRPr>
          </a:p>
          <a:p>
            <a:pPr marL="34290" indent="0">
              <a:buNone/>
            </a:pPr>
            <a:r>
              <a:rPr lang="ru-RU" sz="11200" b="1" dirty="0" smtClean="0">
                <a:solidFill>
                  <a:srgbClr val="002060"/>
                </a:solidFill>
              </a:rPr>
              <a:t>   </a:t>
            </a:r>
          </a:p>
          <a:p>
            <a:pPr marL="34290" indent="0">
              <a:buNone/>
            </a:pPr>
            <a:endParaRPr lang="ru-RU" sz="8000" b="1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r>
              <a:rPr lang="ru-RU" dirty="0" err="1" smtClean="0">
                <a:solidFill>
                  <a:srgbClr val="002060"/>
                </a:solidFill>
              </a:rPr>
              <a:t>тов</a:t>
            </a:r>
            <a:r>
              <a:rPr lang="ru-RU" dirty="0" smtClean="0">
                <a:solidFill>
                  <a:srgbClr val="002060"/>
                </a:solidFill>
              </a:rPr>
              <a:t> ()</a:t>
            </a: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54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3" y="476671"/>
            <a:ext cx="8483011" cy="1633215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3153"/>
            <a:ext cx="8784975" cy="6506207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 marL="34290" indent="0">
              <a:buNone/>
            </a:pPr>
            <a:r>
              <a:rPr lang="ru-RU" sz="9600" b="1" dirty="0" smtClean="0">
                <a:solidFill>
                  <a:srgbClr val="002060"/>
                </a:solidFill>
              </a:rPr>
              <a:t>                            </a:t>
            </a:r>
            <a:r>
              <a:rPr lang="ru-RU" sz="16000" b="1" dirty="0" smtClean="0">
                <a:solidFill>
                  <a:srgbClr val="002060"/>
                </a:solidFill>
              </a:rPr>
              <a:t>Информация </a:t>
            </a:r>
          </a:p>
          <a:p>
            <a:pPr marL="34290" indent="0">
              <a:buNone/>
            </a:pPr>
            <a:endParaRPr lang="ru-RU" sz="16000" b="1" dirty="0" smtClean="0">
              <a:solidFill>
                <a:srgbClr val="FF0000"/>
              </a:solidFill>
            </a:endParaRPr>
          </a:p>
          <a:p>
            <a:pPr marL="34290" indent="0">
              <a:buNone/>
            </a:pPr>
            <a:r>
              <a:rPr lang="ru-RU" sz="16000" b="1" dirty="0" smtClean="0">
                <a:solidFill>
                  <a:srgbClr val="FF0000"/>
                </a:solidFill>
              </a:rPr>
              <a:t>о сроках, времени и месте подачи </a:t>
            </a:r>
          </a:p>
          <a:p>
            <a:pPr marL="34290" indent="0">
              <a:buNone/>
            </a:pPr>
            <a:r>
              <a:rPr lang="ru-RU" sz="16000" b="1" dirty="0" smtClean="0">
                <a:solidFill>
                  <a:srgbClr val="FF0000"/>
                </a:solidFill>
              </a:rPr>
              <a:t>заявлений в </a:t>
            </a:r>
            <a:r>
              <a:rPr lang="ru-RU" sz="21600" b="1" dirty="0" smtClean="0">
                <a:solidFill>
                  <a:srgbClr val="FF0000"/>
                </a:solidFill>
              </a:rPr>
              <a:t>10</a:t>
            </a:r>
            <a:r>
              <a:rPr lang="ru-RU" sz="16000" b="1" dirty="0" smtClean="0">
                <a:solidFill>
                  <a:srgbClr val="FF0000"/>
                </a:solidFill>
              </a:rPr>
              <a:t> </a:t>
            </a:r>
            <a:r>
              <a:rPr lang="ru-RU" sz="14400" b="1" dirty="0" smtClean="0">
                <a:solidFill>
                  <a:srgbClr val="FF0000"/>
                </a:solidFill>
              </a:rPr>
              <a:t>профильный класс </a:t>
            </a:r>
            <a:r>
              <a:rPr lang="ru-RU" sz="14400" b="1" dirty="0" smtClean="0">
                <a:solidFill>
                  <a:srgbClr val="002060"/>
                </a:solidFill>
              </a:rPr>
              <a:t>с </a:t>
            </a:r>
          </a:p>
          <a:p>
            <a:pPr marL="34290" indent="0">
              <a:buNone/>
            </a:pPr>
            <a:r>
              <a:rPr lang="ru-RU" sz="14400" b="1" dirty="0" smtClean="0">
                <a:solidFill>
                  <a:srgbClr val="002060"/>
                </a:solidFill>
              </a:rPr>
              <a:t>углубленным изучением предметов </a:t>
            </a:r>
          </a:p>
          <a:p>
            <a:pPr marL="34290" indent="0">
              <a:buNone/>
            </a:pPr>
            <a:r>
              <a:rPr lang="ru-RU" sz="16000" b="1" dirty="0" smtClean="0">
                <a:solidFill>
                  <a:srgbClr val="002060"/>
                </a:solidFill>
              </a:rPr>
              <a:t>будет размещена на официальном </a:t>
            </a:r>
          </a:p>
          <a:p>
            <a:pPr marL="34290" indent="0">
              <a:buNone/>
            </a:pPr>
            <a:r>
              <a:rPr lang="ru-RU" sz="16000" b="1" dirty="0" smtClean="0">
                <a:solidFill>
                  <a:srgbClr val="002060"/>
                </a:solidFill>
              </a:rPr>
              <a:t>сайте гимназии, родительских </a:t>
            </a:r>
          </a:p>
          <a:p>
            <a:pPr marL="34290" indent="0">
              <a:buNone/>
            </a:pPr>
            <a:r>
              <a:rPr lang="ru-RU" sz="16000" b="1" dirty="0" smtClean="0">
                <a:solidFill>
                  <a:srgbClr val="002060"/>
                </a:solidFill>
              </a:rPr>
              <a:t>собраниях, ЭЖ , не позже  чем </a:t>
            </a:r>
          </a:p>
          <a:p>
            <a:pPr marL="34290" indent="0">
              <a:buNone/>
            </a:pPr>
            <a:r>
              <a:rPr lang="ru-RU" sz="16000" b="1" dirty="0" smtClean="0">
                <a:solidFill>
                  <a:srgbClr val="FF0000"/>
                </a:solidFill>
              </a:rPr>
              <a:t>за</a:t>
            </a:r>
            <a:r>
              <a:rPr lang="ru-RU" sz="16000" b="1" dirty="0" smtClean="0">
                <a:solidFill>
                  <a:srgbClr val="002060"/>
                </a:solidFill>
              </a:rPr>
              <a:t> </a:t>
            </a:r>
            <a:r>
              <a:rPr lang="ru-RU" sz="17600" b="1" dirty="0" smtClean="0">
                <a:solidFill>
                  <a:srgbClr val="FF0000"/>
                </a:solidFill>
              </a:rPr>
              <a:t>30</a:t>
            </a:r>
            <a:r>
              <a:rPr lang="ru-RU" sz="16000" b="1" dirty="0" smtClean="0">
                <a:solidFill>
                  <a:srgbClr val="FF0000"/>
                </a:solidFill>
              </a:rPr>
              <a:t> календарных дней  </a:t>
            </a:r>
          </a:p>
          <a:p>
            <a:pPr marL="34290" indent="0">
              <a:buNone/>
            </a:pPr>
            <a:r>
              <a:rPr lang="ru-RU" sz="16000" b="1" dirty="0" smtClean="0">
                <a:solidFill>
                  <a:srgbClr val="002060"/>
                </a:solidFill>
              </a:rPr>
              <a:t>до начала индивидуального отбора.</a:t>
            </a:r>
          </a:p>
          <a:p>
            <a:pPr marL="34290" indent="0">
              <a:buNone/>
            </a:pPr>
            <a:endParaRPr lang="ru-RU" sz="12800" b="1" dirty="0">
              <a:solidFill>
                <a:srgbClr val="002060"/>
              </a:solidFill>
            </a:endParaRPr>
          </a:p>
          <a:p>
            <a:pPr marL="34290" indent="0">
              <a:buNone/>
            </a:pPr>
            <a:r>
              <a:rPr lang="ru-RU" sz="11200" b="1" dirty="0" smtClean="0">
                <a:solidFill>
                  <a:srgbClr val="002060"/>
                </a:solidFill>
              </a:rPr>
              <a:t>   </a:t>
            </a:r>
          </a:p>
          <a:p>
            <a:pPr marL="34290" indent="0">
              <a:buNone/>
            </a:pPr>
            <a:endParaRPr lang="ru-RU" sz="8000" b="1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r>
              <a:rPr lang="ru-RU" dirty="0" err="1" smtClean="0">
                <a:solidFill>
                  <a:srgbClr val="002060"/>
                </a:solidFill>
              </a:rPr>
              <a:t>тов</a:t>
            </a:r>
            <a:r>
              <a:rPr lang="ru-RU" dirty="0" smtClean="0">
                <a:solidFill>
                  <a:srgbClr val="002060"/>
                </a:solidFill>
              </a:rPr>
              <a:t> ()</a:t>
            </a: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3429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64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99605"/>
            <a:ext cx="8712968" cy="114300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655272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5900" b="1" dirty="0">
                <a:solidFill>
                  <a:srgbClr val="C00000"/>
                </a:solidFill>
              </a:rPr>
              <a:t> </a:t>
            </a:r>
            <a:r>
              <a:rPr lang="ru-RU" sz="5900" b="1" dirty="0" smtClean="0">
                <a:solidFill>
                  <a:srgbClr val="C00000"/>
                </a:solidFill>
              </a:rPr>
              <a:t>                          </a:t>
            </a:r>
            <a:endParaRPr lang="ru-RU" sz="128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11200" b="1" dirty="0" smtClean="0">
                <a:solidFill>
                  <a:srgbClr val="002060"/>
                </a:solidFill>
              </a:rPr>
              <a:t>   Администрацией   </a:t>
            </a:r>
            <a:r>
              <a:rPr lang="ru-RU" sz="11200" b="1" dirty="0">
                <a:solidFill>
                  <a:srgbClr val="002060"/>
                </a:solidFill>
              </a:rPr>
              <a:t>Гимназии может быть отказано в допуске к индивидуальному отбору в следующих случаях: </a:t>
            </a:r>
            <a:endParaRPr lang="ru-RU" sz="112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80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11200" b="1" dirty="0" smtClean="0">
                <a:solidFill>
                  <a:srgbClr val="C00000"/>
                </a:solidFill>
              </a:rPr>
              <a:t>-   отсутствие документов </a:t>
            </a:r>
            <a:r>
              <a:rPr lang="ru-RU" sz="11200" b="1" dirty="0" smtClean="0">
                <a:solidFill>
                  <a:srgbClr val="002060"/>
                </a:solidFill>
              </a:rPr>
              <a:t>необходимых для участия в процедуре индивидуального отбора   </a:t>
            </a:r>
            <a:r>
              <a:rPr lang="ru-RU" sz="11200" b="1" dirty="0">
                <a:solidFill>
                  <a:srgbClr val="002060"/>
                </a:solidFill>
              </a:rPr>
              <a:t>Положения </a:t>
            </a:r>
            <a:endParaRPr lang="ru-RU" sz="112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1200" b="1" dirty="0" smtClean="0">
                <a:solidFill>
                  <a:srgbClr val="002060"/>
                </a:solidFill>
              </a:rPr>
              <a:t>«</a:t>
            </a:r>
            <a:r>
              <a:rPr lang="ru-RU" sz="11200" b="1" dirty="0">
                <a:solidFill>
                  <a:srgbClr val="002060"/>
                </a:solidFill>
              </a:rPr>
              <a:t>О порядке организации индивидуального отбора обучающихся     при приеме в профильные классы с углубленным изучением отдельных предметов старшей ступени общего образования    МОУ    многопрофильной  гимназии </a:t>
            </a:r>
            <a:r>
              <a:rPr lang="ru-RU" sz="11200" b="1" dirty="0" smtClean="0">
                <a:solidFill>
                  <a:srgbClr val="002060"/>
                </a:solidFill>
              </a:rPr>
              <a:t> </a:t>
            </a:r>
            <a:r>
              <a:rPr lang="ru-RU" sz="11200" b="1" dirty="0">
                <a:solidFill>
                  <a:srgbClr val="002060"/>
                </a:solidFill>
              </a:rPr>
              <a:t>№ 12 </a:t>
            </a:r>
            <a:r>
              <a:rPr lang="ru-RU" sz="11200" b="1" dirty="0" err="1">
                <a:solidFill>
                  <a:srgbClr val="002060"/>
                </a:solidFill>
              </a:rPr>
              <a:t>г.Твери</a:t>
            </a:r>
            <a:r>
              <a:rPr lang="ru-RU" sz="11200" b="1" dirty="0">
                <a:solidFill>
                  <a:srgbClr val="002060"/>
                </a:solidFill>
              </a:rPr>
              <a:t>»;</a:t>
            </a:r>
            <a:endParaRPr lang="ru-RU" sz="112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96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9600" b="1" dirty="0" smtClean="0">
                <a:solidFill>
                  <a:srgbClr val="002060"/>
                </a:solidFill>
              </a:rPr>
              <a:t>-   </a:t>
            </a:r>
            <a:r>
              <a:rPr lang="ru-RU" sz="11200" b="1" dirty="0" smtClean="0">
                <a:solidFill>
                  <a:srgbClr val="C00000"/>
                </a:solidFill>
              </a:rPr>
              <a:t>нарушение     сроков подачи заявления </a:t>
            </a:r>
            <a:r>
              <a:rPr lang="ru-RU" sz="11200" b="1" dirty="0" smtClean="0">
                <a:solidFill>
                  <a:srgbClr val="002060"/>
                </a:solidFill>
              </a:rPr>
              <a:t>для участия в процедуре индивидуального отбора</a:t>
            </a:r>
            <a:r>
              <a:rPr lang="ru-RU" sz="11200" b="1" dirty="0" smtClean="0">
                <a:solidFill>
                  <a:srgbClr val="C00000"/>
                </a:solidFill>
              </a:rPr>
              <a:t>.</a:t>
            </a:r>
          </a:p>
          <a:p>
            <a:endParaRPr lang="ru-RU" sz="9600" b="1" dirty="0" smtClean="0"/>
          </a:p>
          <a:p>
            <a:pPr>
              <a:buNone/>
            </a:pPr>
            <a:endParaRPr lang="ru-RU" sz="8000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409495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Прямоугольник 1"/>
          <p:cNvSpPr>
            <a:spLocks noChangeArrowheads="1"/>
          </p:cNvSpPr>
          <p:nvPr/>
        </p:nvSpPr>
        <p:spPr bwMode="auto">
          <a:xfrm>
            <a:off x="3203848" y="356537"/>
            <a:ext cx="5760640" cy="526297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      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Несчастная судьба многих людей – следствие несделанного ими выбора.</a:t>
            </a:r>
          </a:p>
          <a:p>
            <a:pPr algn="ctr"/>
            <a:endParaRPr lang="ru-RU" sz="2400" b="1" dirty="0">
              <a:solidFill>
                <a:srgbClr val="002060"/>
              </a:solidFill>
            </a:endParaRP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     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endParaRPr lang="ru-RU" sz="2400" b="1" dirty="0">
              <a:solidFill>
                <a:srgbClr val="002060"/>
              </a:solidFill>
            </a:endParaRPr>
          </a:p>
          <a:p>
            <a:pPr algn="ctr"/>
            <a:r>
              <a:rPr lang="ru-RU" sz="2400" b="1" dirty="0">
                <a:solidFill>
                  <a:srgbClr val="C00000"/>
                </a:solidFill>
              </a:rPr>
              <a:t>Никто не может помочь ближнему, сделав выбор за него. 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                                                                               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   Всё, чем может помочь один человек другому – это раскрыть перед ним правдиво и с любовью, но без иллюзий, существование альтернативы.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                                            </a:t>
            </a:r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                                                            </a:t>
            </a:r>
          </a:p>
          <a:p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                              </a:t>
            </a:r>
            <a:r>
              <a:rPr lang="ru-RU" sz="2400" b="1" dirty="0">
                <a:solidFill>
                  <a:srgbClr val="C00000"/>
                </a:solidFill>
                <a:latin typeface="Bookman Old Style" pitchFamily="18" charset="0"/>
              </a:rPr>
              <a:t>Эрих  </a:t>
            </a:r>
            <a:r>
              <a:rPr lang="ru-RU" sz="2400" b="1" dirty="0" err="1">
                <a:solidFill>
                  <a:srgbClr val="C00000"/>
                </a:solidFill>
                <a:latin typeface="Bookman Old Style" pitchFamily="18" charset="0"/>
              </a:rPr>
              <a:t>Фромм</a:t>
            </a:r>
            <a:endParaRPr lang="ru-RU" sz="24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332656"/>
            <a:ext cx="3338513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57034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1"/>
            <a:ext cx="8569207" cy="1512168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     Нормативно-правовые документы на участие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в индивидуальном отборе    профильные 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классы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с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углубленным (повышенным) изучением предметов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28799"/>
            <a:ext cx="8784976" cy="5040561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5600" b="1" dirty="0">
                <a:solidFill>
                  <a:srgbClr val="002060"/>
                </a:solidFill>
              </a:rPr>
              <a:t> </a:t>
            </a:r>
            <a:r>
              <a:rPr lang="ru-RU" sz="5600" b="1" dirty="0" smtClean="0">
                <a:solidFill>
                  <a:srgbClr val="002060"/>
                </a:solidFill>
              </a:rPr>
              <a:t>ФЗ от 29.12.2012г № 273 </a:t>
            </a:r>
          </a:p>
          <a:p>
            <a:pPr marL="34290" indent="0">
              <a:buNone/>
            </a:pPr>
            <a:r>
              <a:rPr lang="ru-RU" sz="5600" dirty="0" smtClean="0">
                <a:solidFill>
                  <a:srgbClr val="002060"/>
                </a:solidFill>
              </a:rPr>
              <a:t>«Об образовании в Российской Федерации»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5600" b="1" dirty="0" smtClean="0">
                <a:solidFill>
                  <a:srgbClr val="002060"/>
                </a:solidFill>
              </a:rPr>
              <a:t> Постановление правительства Тверской области № 85-пп от 18.02.2014г.  </a:t>
            </a:r>
          </a:p>
          <a:p>
            <a:pPr marL="34290" indent="0">
              <a:buNone/>
            </a:pPr>
            <a:r>
              <a:rPr lang="ru-RU" sz="5600" b="1" dirty="0" smtClean="0">
                <a:solidFill>
                  <a:srgbClr val="002060"/>
                </a:solidFill>
              </a:rPr>
              <a:t> </a:t>
            </a:r>
            <a:r>
              <a:rPr lang="ru-RU" sz="5600" dirty="0" smtClean="0">
                <a:solidFill>
                  <a:srgbClr val="002060"/>
                </a:solidFill>
              </a:rPr>
              <a:t>«О порядке организации индивидуального отбора при приеме либо переводе в государственные или муниципальные образовательные организации Тверской области для получения  образования с углубленным изучением предметов или для профильного обучения»</a:t>
            </a:r>
            <a:r>
              <a:rPr lang="ru-RU" sz="5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</a:p>
          <a:p>
            <a:pPr marL="34290" indent="0">
              <a:buNone/>
            </a:pPr>
            <a:endParaRPr lang="ru-RU" sz="56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5600" b="1" dirty="0" smtClean="0">
                <a:solidFill>
                  <a:srgbClr val="002060"/>
                </a:solidFill>
              </a:rPr>
              <a:t> Положение </a:t>
            </a:r>
          </a:p>
          <a:p>
            <a:pPr marL="34290" indent="0">
              <a:buNone/>
            </a:pPr>
            <a:r>
              <a:rPr lang="ru-RU" sz="5600" dirty="0" smtClean="0">
                <a:solidFill>
                  <a:srgbClr val="002060"/>
                </a:solidFill>
              </a:rPr>
              <a:t>«О порядке организации индивидуального отбора обучающихся     при приеме в профильные классы с углубленным изучением отдельных предметов старшей ступени общего образования    МОУ    многопрофильной  гимназии № 12 </a:t>
            </a:r>
            <a:r>
              <a:rPr lang="ru-RU" sz="5600" dirty="0" err="1" smtClean="0">
                <a:solidFill>
                  <a:srgbClr val="002060"/>
                </a:solidFill>
              </a:rPr>
              <a:t>г.Твери</a:t>
            </a:r>
            <a:r>
              <a:rPr lang="ru-RU" sz="5600" dirty="0" smtClean="0">
                <a:solidFill>
                  <a:srgbClr val="002060"/>
                </a:solidFill>
              </a:rPr>
              <a:t>» Приказ № 81 от 23.03.2021г.</a:t>
            </a:r>
          </a:p>
          <a:p>
            <a:pPr marL="34290" lvl="0" indent="0">
              <a:buNone/>
            </a:pPr>
            <a:endParaRPr lang="ru-RU" sz="5600" b="1" dirty="0" smtClean="0">
              <a:hlinkClick r:id="rId3"/>
            </a:endParaRPr>
          </a:p>
          <a:p>
            <a:pPr lvl="0"/>
            <a:endParaRPr lang="ru-RU" sz="5600" b="1" dirty="0" smtClean="0">
              <a:solidFill>
                <a:srgbClr val="002060"/>
              </a:solidFill>
            </a:endParaRPr>
          </a:p>
          <a:p>
            <a:endParaRPr lang="ru-RU" sz="25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79766" y="188640"/>
            <a:ext cx="8784976" cy="109814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Содержание и организация образовательного процесса  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1"/>
          <p:cNvSpPr txBox="1">
            <a:spLocks/>
          </p:cNvSpPr>
          <p:nvPr/>
        </p:nvSpPr>
        <p:spPr>
          <a:xfrm>
            <a:off x="179766" y="1286783"/>
            <a:ext cx="8784468" cy="546380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0" lvl="8" indent="-342900"/>
            <a:r>
              <a:rPr lang="ru-RU" dirty="0" smtClean="0"/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9600" b="1" dirty="0" smtClean="0">
                <a:solidFill>
                  <a:srgbClr val="002060"/>
                </a:solidFill>
              </a:rPr>
              <a:t>Профили обучения </a:t>
            </a:r>
            <a:r>
              <a:rPr lang="ru-RU" sz="9600" b="1" dirty="0" smtClean="0">
                <a:solidFill>
                  <a:srgbClr val="FF0000"/>
                </a:solidFill>
              </a:rPr>
              <a:t>самостоятельно формируются гимназией </a:t>
            </a:r>
            <a:r>
              <a:rPr lang="ru-RU" sz="9600" b="1" dirty="0" smtClean="0">
                <a:solidFill>
                  <a:srgbClr val="002060"/>
                </a:solidFill>
              </a:rPr>
              <a:t>в соответствии с ее возможностями и образовательными запросами учащихся и  родителей (законных представителей).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9600" b="1" dirty="0" smtClean="0">
                <a:solidFill>
                  <a:srgbClr val="002060"/>
                </a:solidFill>
              </a:rPr>
              <a:t> Учебный план и график учебного процесса </a:t>
            </a:r>
            <a:r>
              <a:rPr lang="ru-RU" sz="9600" b="1" dirty="0" smtClean="0">
                <a:solidFill>
                  <a:srgbClr val="FF0000"/>
                </a:solidFill>
              </a:rPr>
              <a:t>самостоятельно разрабатываются, утверждаются   гимназией  </a:t>
            </a:r>
            <a:r>
              <a:rPr lang="ru-RU" sz="9600" b="1" dirty="0" smtClean="0">
                <a:solidFill>
                  <a:srgbClr val="002060"/>
                </a:solidFill>
              </a:rPr>
              <a:t>и согласовываются с Управлением образования Администрации </a:t>
            </a:r>
            <a:r>
              <a:rPr lang="ru-RU" sz="9600" b="1" dirty="0" err="1" smtClean="0">
                <a:solidFill>
                  <a:srgbClr val="002060"/>
                </a:solidFill>
              </a:rPr>
              <a:t>г.Твери</a:t>
            </a:r>
            <a:r>
              <a:rPr lang="ru-RU" sz="9600" b="1" dirty="0" smtClean="0">
                <a:solidFill>
                  <a:srgbClr val="002060"/>
                </a:solidFill>
              </a:rPr>
              <a:t>.</a:t>
            </a:r>
          </a:p>
          <a:p>
            <a:endParaRPr lang="ru-RU" sz="9600" b="1" dirty="0" smtClean="0">
              <a:solidFill>
                <a:srgbClr val="00206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9600" b="1" dirty="0" smtClean="0">
                <a:solidFill>
                  <a:srgbClr val="002060"/>
                </a:solidFill>
              </a:rPr>
              <a:t>Обучение </a:t>
            </a:r>
            <a:r>
              <a:rPr lang="ru-RU" sz="9600" b="1" dirty="0" smtClean="0">
                <a:solidFill>
                  <a:srgbClr val="FF0000"/>
                </a:solidFill>
              </a:rPr>
              <a:t>по 5-дневной  </a:t>
            </a:r>
            <a:r>
              <a:rPr lang="ru-RU" sz="9600" b="1" dirty="0" smtClean="0">
                <a:solidFill>
                  <a:srgbClr val="002060"/>
                </a:solidFill>
              </a:rPr>
              <a:t>учебной недели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4200" b="1" dirty="0" smtClean="0">
              <a:solidFill>
                <a:srgbClr val="00206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46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5100" b="1" dirty="0" smtClean="0">
                <a:solidFill>
                  <a:srgbClr val="C00000"/>
                </a:solidFill>
              </a:rPr>
              <a:t>        </a:t>
            </a:r>
            <a:r>
              <a:rPr lang="ru-RU" sz="6600" b="1" dirty="0" smtClean="0">
                <a:solidFill>
                  <a:srgbClr val="C00000"/>
                </a:solidFill>
              </a:rPr>
              <a:t> </a:t>
            </a:r>
            <a:r>
              <a:rPr lang="ru-RU" sz="8600" b="1" dirty="0">
                <a:solidFill>
                  <a:srgbClr val="C00000"/>
                </a:solidFill>
              </a:rPr>
              <a:t>Порядок комплектования </a:t>
            </a:r>
            <a:r>
              <a:rPr lang="ru-RU" sz="8600" b="1" dirty="0" smtClean="0">
                <a:solidFill>
                  <a:srgbClr val="C00000"/>
                </a:solidFill>
              </a:rPr>
              <a:t>      </a:t>
            </a:r>
            <a:r>
              <a:rPr lang="ru-RU" sz="8600" b="1" dirty="0">
                <a:solidFill>
                  <a:srgbClr val="C00000"/>
                </a:solidFill>
              </a:rPr>
              <a:t>п</a:t>
            </a:r>
            <a:r>
              <a:rPr lang="ru-RU" sz="8600" b="1" dirty="0" smtClean="0">
                <a:solidFill>
                  <a:srgbClr val="C00000"/>
                </a:solidFill>
              </a:rPr>
              <a:t>рофильных </a:t>
            </a:r>
            <a:r>
              <a:rPr lang="ru-RU" sz="8600" b="1" dirty="0">
                <a:solidFill>
                  <a:srgbClr val="C00000"/>
                </a:solidFill>
              </a:rPr>
              <a:t>классов</a:t>
            </a:r>
            <a:endParaRPr lang="ru-RU" sz="86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6400" b="1" dirty="0" smtClean="0">
              <a:solidFill>
                <a:srgbClr val="002060"/>
              </a:solidFill>
            </a:endParaRPr>
          </a:p>
          <a:p>
            <a:r>
              <a:rPr lang="ru-RU" sz="6400" b="1" dirty="0" smtClean="0">
                <a:solidFill>
                  <a:srgbClr val="002060"/>
                </a:solidFill>
              </a:rPr>
              <a:t>     </a:t>
            </a:r>
            <a:r>
              <a:rPr lang="ru-RU" sz="5000" b="1" dirty="0" smtClean="0">
                <a:solidFill>
                  <a:srgbClr val="002060"/>
                </a:solidFill>
              </a:rPr>
              <a:t>Индивидуальный отбор обучающихся осуществляется комиссией, создаваемой  приказом директора МОУ гимназии № 12 г.Твери.  </a:t>
            </a:r>
          </a:p>
          <a:p>
            <a:endParaRPr lang="ru-RU" sz="5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5000" b="1" dirty="0" smtClean="0">
                <a:solidFill>
                  <a:srgbClr val="002060"/>
                </a:solidFill>
              </a:rPr>
              <a:t> </a:t>
            </a:r>
            <a:endParaRPr lang="ru-RU" sz="5000" b="1" dirty="0" smtClean="0">
              <a:solidFill>
                <a:srgbClr val="C00000"/>
              </a:solidFill>
            </a:endParaRPr>
          </a:p>
          <a:p>
            <a:r>
              <a:rPr lang="ru-RU" sz="5000" b="1" dirty="0" smtClean="0">
                <a:solidFill>
                  <a:srgbClr val="C00000"/>
                </a:solidFill>
              </a:rPr>
              <a:t>  </a:t>
            </a:r>
            <a:r>
              <a:rPr lang="ru-RU" sz="5000" b="1" dirty="0">
                <a:solidFill>
                  <a:srgbClr val="002060"/>
                </a:solidFill>
              </a:rPr>
              <a:t> </a:t>
            </a:r>
            <a:r>
              <a:rPr lang="ru-RU" sz="5000" b="1" dirty="0" smtClean="0">
                <a:solidFill>
                  <a:srgbClr val="002060"/>
                </a:solidFill>
              </a:rPr>
              <a:t>    Рейтинг </a:t>
            </a:r>
            <a:r>
              <a:rPr lang="ru-RU" sz="5000" b="1" dirty="0">
                <a:solidFill>
                  <a:srgbClr val="002060"/>
                </a:solidFill>
              </a:rPr>
              <a:t>претендентов выстраивается от большего балла к меньшему баллу согласно наполняемости профильного 10 класса (</a:t>
            </a:r>
            <a:r>
              <a:rPr lang="ru-RU" sz="5000" b="1" dirty="0" smtClean="0">
                <a:solidFill>
                  <a:srgbClr val="002060"/>
                </a:solidFill>
              </a:rPr>
              <a:t>группы)</a:t>
            </a:r>
          </a:p>
          <a:p>
            <a:endParaRPr lang="ru-RU" sz="5000" b="1" dirty="0" smtClean="0">
              <a:solidFill>
                <a:srgbClr val="C00000"/>
              </a:solidFill>
            </a:endParaRPr>
          </a:p>
          <a:p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5100" b="1" dirty="0">
                <a:solidFill>
                  <a:srgbClr val="002060"/>
                </a:solidFill>
              </a:rPr>
              <a:t>Решение комиссии принимается на заседании большинством голосов </a:t>
            </a:r>
            <a:r>
              <a:rPr lang="ru-RU" sz="5100" b="1" dirty="0" smtClean="0">
                <a:solidFill>
                  <a:srgbClr val="002060"/>
                </a:solidFill>
              </a:rPr>
              <a:t>согласно рейтингу и согласуется с Советом гимназии</a:t>
            </a:r>
            <a:endParaRPr lang="ru-RU" sz="51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29614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Документы на участие в  конкурсном  отборе в профильные классы с углубленным (повышенном) изучением отдельных предметов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21317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b="1" dirty="0" smtClean="0">
                <a:solidFill>
                  <a:srgbClr val="C00000"/>
                </a:solidFill>
              </a:rPr>
              <a:t>Заявление</a:t>
            </a:r>
            <a:r>
              <a:rPr lang="ru-RU" b="1" dirty="0" smtClean="0"/>
              <a:t> </a:t>
            </a:r>
            <a:r>
              <a:rPr lang="ru-RU" b="1" dirty="0">
                <a:solidFill>
                  <a:srgbClr val="002060"/>
                </a:solidFill>
              </a:rPr>
              <a:t>об участии в конкурсном отборе 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в июне текущего года</a:t>
            </a:r>
            <a:endParaRPr lang="ru-RU" b="1" dirty="0"/>
          </a:p>
          <a:p>
            <a:pPr algn="just"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Копия  аттестата или ведомость оценок </a:t>
            </a:r>
            <a:r>
              <a:rPr lang="ru-RU" sz="2000" b="1" dirty="0" smtClean="0">
                <a:solidFill>
                  <a:srgbClr val="002060"/>
                </a:solidFill>
              </a:rPr>
              <a:t>об </a:t>
            </a:r>
            <a:r>
              <a:rPr lang="ru-RU" sz="2000" b="1" dirty="0">
                <a:solidFill>
                  <a:srgbClr val="002060"/>
                </a:solidFill>
              </a:rPr>
              <a:t>основном общем образовании 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</a:p>
          <a:p>
            <a:pPr algn="just"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Результаты ОГЭ </a:t>
            </a:r>
            <a:r>
              <a:rPr lang="ru-RU" sz="2000" b="1" dirty="0" smtClean="0">
                <a:solidFill>
                  <a:srgbClr val="002060"/>
                </a:solidFill>
              </a:rPr>
              <a:t>по русскому языку, математики и </a:t>
            </a:r>
            <a:r>
              <a:rPr lang="ru-RU" sz="2000" b="1" dirty="0" smtClean="0">
                <a:solidFill>
                  <a:srgbClr val="C00000"/>
                </a:solidFill>
              </a:rPr>
              <a:t> ОГЭ </a:t>
            </a:r>
            <a:r>
              <a:rPr lang="ru-RU" sz="2000" b="1" dirty="0" smtClean="0">
                <a:solidFill>
                  <a:srgbClr val="002060"/>
                </a:solidFill>
              </a:rPr>
              <a:t>по профильному предмету</a:t>
            </a:r>
            <a:endParaRPr lang="ru-RU" sz="2000" b="1" dirty="0"/>
          </a:p>
          <a:p>
            <a:pPr>
              <a:defRPr/>
            </a:pPr>
            <a:r>
              <a:rPr lang="ru-RU" sz="2000" b="1" dirty="0" smtClean="0"/>
              <a:t> </a:t>
            </a:r>
            <a:r>
              <a:rPr lang="ru-RU" sz="2000" b="1" dirty="0">
                <a:solidFill>
                  <a:srgbClr val="C00000"/>
                </a:solidFill>
              </a:rPr>
              <a:t>Портфолио достижений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(грамоты, дипломы, сертификаты, удостоверения и иные документы, подтверждающие учебные, интеллектуальные, творческие </a:t>
            </a:r>
            <a:r>
              <a:rPr lang="ru-RU" sz="2000" b="1" dirty="0" smtClean="0">
                <a:solidFill>
                  <a:srgbClr val="002060"/>
                </a:solidFill>
              </a:rPr>
              <a:t> достижения </a:t>
            </a:r>
            <a:r>
              <a:rPr lang="ru-RU" sz="2000" b="1" dirty="0">
                <a:solidFill>
                  <a:srgbClr val="002060"/>
                </a:solidFill>
              </a:rPr>
              <a:t>(победитель или призер) за </a:t>
            </a:r>
            <a:r>
              <a:rPr lang="ru-RU" sz="2000" b="1" dirty="0">
                <a:solidFill>
                  <a:srgbClr val="C00000"/>
                </a:solidFill>
              </a:rPr>
              <a:t>последние 2 года 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по профильным предметам</a:t>
            </a:r>
          </a:p>
          <a:p>
            <a:pPr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Дополнительно учитываются личные достижения:</a:t>
            </a:r>
          </a:p>
          <a:p>
            <a:pPr marL="0" indent="0">
              <a:buNone/>
              <a:defRPr/>
            </a:pPr>
            <a:r>
              <a:rPr lang="ru-RU" sz="1600" b="1" dirty="0">
                <a:solidFill>
                  <a:srgbClr val="C00000"/>
                </a:solidFill>
              </a:rPr>
              <a:t>в</a:t>
            </a:r>
            <a:r>
              <a:rPr lang="ru-RU" sz="1600" b="1" dirty="0" smtClean="0">
                <a:solidFill>
                  <a:srgbClr val="C00000"/>
                </a:solidFill>
              </a:rPr>
              <a:t>торой иностранный язык  в </a:t>
            </a:r>
            <a:r>
              <a:rPr lang="ru-RU" sz="1600" b="1" dirty="0" err="1" smtClean="0">
                <a:solidFill>
                  <a:srgbClr val="C00000"/>
                </a:solidFill>
              </a:rPr>
              <a:t>лингво</a:t>
            </a:r>
            <a:r>
              <a:rPr lang="ru-RU" sz="1600" b="1" dirty="0" smtClean="0">
                <a:solidFill>
                  <a:srgbClr val="C00000"/>
                </a:solidFill>
              </a:rPr>
              <a:t>-математический профиль;</a:t>
            </a:r>
          </a:p>
          <a:p>
            <a:pPr marL="0" indent="0">
              <a:buNone/>
              <a:defRPr/>
            </a:pPr>
            <a:r>
              <a:rPr lang="ru-RU" sz="1600" b="1" dirty="0">
                <a:solidFill>
                  <a:srgbClr val="C00000"/>
                </a:solidFill>
              </a:rPr>
              <a:t>а</a:t>
            </a:r>
            <a:r>
              <a:rPr lang="ru-RU" sz="1600" b="1" dirty="0" smtClean="0">
                <a:solidFill>
                  <a:srgbClr val="C00000"/>
                </a:solidFill>
              </a:rPr>
              <a:t>строномия  в физико-математический профиль;</a:t>
            </a:r>
          </a:p>
          <a:p>
            <a:pPr marL="0" indent="0">
              <a:buNone/>
              <a:defRPr/>
            </a:pPr>
            <a:r>
              <a:rPr lang="ru-RU" sz="1600" b="1" dirty="0">
                <a:solidFill>
                  <a:srgbClr val="C00000"/>
                </a:solidFill>
              </a:rPr>
              <a:t>б</a:t>
            </a:r>
            <a:r>
              <a:rPr lang="ru-RU" sz="1600" b="1" dirty="0" smtClean="0">
                <a:solidFill>
                  <a:srgbClr val="C00000"/>
                </a:solidFill>
              </a:rPr>
              <a:t>иология в естественнонаучный профиль.</a:t>
            </a:r>
            <a:endParaRPr lang="ru-RU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53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472" y="285728"/>
            <a:ext cx="7992888" cy="82527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42844" y="214290"/>
            <a:ext cx="8821644" cy="64294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  </a:t>
            </a:r>
            <a:r>
              <a:rPr lang="ru-RU" sz="2800" b="1" dirty="0" smtClean="0">
                <a:solidFill>
                  <a:srgbClr val="FF0000"/>
                </a:solidFill>
              </a:rPr>
              <a:t>Представленные документы регистрируются в журнале приема заявлений.</a:t>
            </a:r>
          </a:p>
          <a:p>
            <a:pPr marL="45720" indent="0">
              <a:buNone/>
            </a:pPr>
            <a:endParaRPr lang="ru-RU" sz="1400" dirty="0" smtClean="0">
              <a:solidFill>
                <a:srgbClr val="002060"/>
              </a:solidFill>
            </a:endParaRPr>
          </a:p>
          <a:p>
            <a:pPr marL="45720" indent="0"/>
            <a:r>
              <a:rPr lang="ru-RU" sz="2400" b="1" dirty="0" smtClean="0">
                <a:solidFill>
                  <a:srgbClr val="002060"/>
                </a:solidFill>
              </a:rPr>
              <a:t>Индивидуальный отбор осуществляется  по рейтингу на основании критериев:</a:t>
            </a:r>
          </a:p>
          <a:p>
            <a:pPr marL="45720" indent="0"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</a:rPr>
              <a:t> средний балл аттестата об ООО;</a:t>
            </a:r>
          </a:p>
          <a:p>
            <a:pPr marL="45720" indent="0"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</a:rPr>
              <a:t> баллы по русскому языку, математике, профильному предмету по  материалам ОГЭ</a:t>
            </a:r>
          </a:p>
          <a:p>
            <a:pPr marL="45720" indent="0"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</a:rPr>
              <a:t> результаты  </a:t>
            </a:r>
            <a:r>
              <a:rPr lang="ru-RU" sz="2400" b="1" dirty="0" err="1" smtClean="0">
                <a:solidFill>
                  <a:srgbClr val="002060"/>
                </a:solidFill>
              </a:rPr>
              <a:t>внутришкольного</a:t>
            </a:r>
            <a:r>
              <a:rPr lang="ru-RU" sz="2400" b="1" dirty="0" smtClean="0">
                <a:solidFill>
                  <a:srgbClr val="002060"/>
                </a:solidFill>
              </a:rPr>
              <a:t> тестирования по английскому языку в лингвистический профиль   </a:t>
            </a:r>
          </a:p>
          <a:p>
            <a:pPr marL="45720" indent="0"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</a:rPr>
              <a:t> результаты  личных достижений по профильным предметам за 8 и 9 классы</a:t>
            </a:r>
            <a:r>
              <a:rPr lang="ru-RU" sz="1800" b="1" dirty="0" smtClean="0">
                <a:solidFill>
                  <a:srgbClr val="002060"/>
                </a:solidFill>
              </a:rPr>
              <a:t>.</a:t>
            </a:r>
          </a:p>
          <a:p>
            <a:pPr marL="45720" indent="0">
              <a:buNone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marL="45720" indent="0">
              <a:buNone/>
            </a:pPr>
            <a:r>
              <a:rPr lang="ru-RU" sz="1800" b="1" dirty="0" smtClean="0">
                <a:solidFill>
                  <a:srgbClr val="C00000"/>
                </a:solidFill>
              </a:rPr>
              <a:t> </a:t>
            </a:r>
          </a:p>
          <a:p>
            <a:pPr marL="45720" indent="0"/>
            <a:endParaRPr lang="ru-RU" sz="1400" dirty="0" smtClean="0">
              <a:solidFill>
                <a:schemeClr val="tx1"/>
              </a:solidFill>
            </a:endParaRPr>
          </a:p>
          <a:p>
            <a:pPr marL="45720" indent="0">
              <a:buFontTx/>
              <a:buChar char="-"/>
            </a:pP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214282" y="500042"/>
            <a:ext cx="8640959" cy="568099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Georgia" pitchFamily="18" charset="0"/>
              <a:buNone/>
            </a:pPr>
            <a:r>
              <a:rPr lang="ru-RU" sz="2800" dirty="0" smtClean="0"/>
              <a:t> </a:t>
            </a:r>
            <a:endParaRPr lang="ru-RU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373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5461"/>
            <a:ext cx="8784976" cy="652707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          </a:t>
            </a:r>
            <a:r>
              <a:rPr lang="ru-RU" sz="2400" b="1" dirty="0" smtClean="0">
                <a:solidFill>
                  <a:srgbClr val="002060"/>
                </a:solidFill>
              </a:rPr>
              <a:t>Порядок комплектования профильных классов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Общий балл = средний балл аттестата + баллы по русскому языку +  баллы по математике + баллы по профильному предмету  + баллы личных достижений выпускника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по профильным предметам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   </a:t>
            </a:r>
            <a:r>
              <a:rPr lang="ru-RU" b="1" dirty="0" smtClean="0">
                <a:solidFill>
                  <a:srgbClr val="002060"/>
                </a:solidFill>
              </a:rPr>
              <a:t>Личные достижения обучающихся переводятся в следующие баллы:</a:t>
            </a:r>
          </a:p>
          <a:p>
            <a:r>
              <a:rPr lang="ru-RU" b="1" dirty="0">
                <a:solidFill>
                  <a:srgbClr val="002060"/>
                </a:solidFill>
              </a:rPr>
              <a:t>м</a:t>
            </a:r>
            <a:r>
              <a:rPr lang="ru-RU" b="1" dirty="0" smtClean="0">
                <a:solidFill>
                  <a:srgbClr val="002060"/>
                </a:solidFill>
              </a:rPr>
              <a:t>униципальные и региональные конкурсы по приказу УО </a:t>
            </a:r>
            <a:r>
              <a:rPr lang="ru-RU" b="1" dirty="0" err="1" smtClean="0">
                <a:solidFill>
                  <a:srgbClr val="002060"/>
                </a:solidFill>
              </a:rPr>
              <a:t>г.Твери</a:t>
            </a:r>
            <a:r>
              <a:rPr lang="ru-RU" b="1" dirty="0" smtClean="0">
                <a:solidFill>
                  <a:srgbClr val="002060"/>
                </a:solidFill>
              </a:rPr>
              <a:t> (победители, призеры) – </a:t>
            </a:r>
            <a:r>
              <a:rPr lang="ru-RU" sz="2800" b="1" dirty="0" smtClean="0">
                <a:solidFill>
                  <a:srgbClr val="C00000"/>
                </a:solidFill>
              </a:rPr>
              <a:t>20</a:t>
            </a:r>
            <a:r>
              <a:rPr lang="ru-RU" b="1" dirty="0" smtClean="0">
                <a:solidFill>
                  <a:srgbClr val="C00000"/>
                </a:solidFill>
              </a:rPr>
              <a:t>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муниципальный  этап ВОШ (победители, призеры) , городская </a:t>
            </a:r>
            <a:r>
              <a:rPr lang="ru-RU" b="1" dirty="0">
                <a:solidFill>
                  <a:srgbClr val="002060"/>
                </a:solidFill>
              </a:rPr>
              <a:t>НПК «Шаг в будущее», городской конкурс рефератов (победители, призеры) </a:t>
            </a:r>
            <a:r>
              <a:rPr lang="ru-RU" sz="2800" b="1" dirty="0" smtClean="0">
                <a:solidFill>
                  <a:srgbClr val="002060"/>
                </a:solidFill>
              </a:rPr>
              <a:t>- </a:t>
            </a:r>
            <a:r>
              <a:rPr lang="ru-RU" sz="2800" b="1" dirty="0" smtClean="0">
                <a:solidFill>
                  <a:srgbClr val="C00000"/>
                </a:solidFill>
              </a:rPr>
              <a:t>50 </a:t>
            </a:r>
            <a:r>
              <a:rPr lang="ru-RU" b="1" dirty="0" smtClean="0">
                <a:solidFill>
                  <a:srgbClr val="C00000"/>
                </a:solidFill>
              </a:rPr>
              <a:t>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региональный этап ВОШ (победители, призеры) – 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70;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федеральный уровень ВОШ (победители, призеры) – 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100</a:t>
            </a:r>
            <a:r>
              <a:rPr lang="ru-RU" b="1" dirty="0" smtClean="0">
                <a:solidFill>
                  <a:srgbClr val="C00000"/>
                </a:solidFill>
              </a:rPr>
              <a:t>;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Все личные  достижения обучающихся должны быть подтверждены приказами   органов  образования соответствующего уровня.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sz="1800" b="1" dirty="0" smtClean="0">
                <a:solidFill>
                  <a:srgbClr val="C00000"/>
                </a:solidFill>
              </a:rPr>
              <a:t>Дополнительно в лингвистическом профильном классе учитываются результаты   </a:t>
            </a:r>
            <a:r>
              <a:rPr lang="ru-RU" sz="1800" b="1" dirty="0" err="1" smtClean="0">
                <a:solidFill>
                  <a:srgbClr val="C00000"/>
                </a:solidFill>
              </a:rPr>
              <a:t>внутришкольного</a:t>
            </a:r>
            <a:r>
              <a:rPr lang="ru-RU" sz="1800" b="1" dirty="0" smtClean="0">
                <a:solidFill>
                  <a:srgbClr val="C00000"/>
                </a:solidFill>
              </a:rPr>
              <a:t>  тестирования.   </a:t>
            </a:r>
          </a:p>
          <a:p>
            <a:pPr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dirty="0" smtClean="0">
                <a:solidFill>
                  <a:srgbClr val="002060"/>
                </a:solidFill>
              </a:rPr>
              <a:t> </a:t>
            </a:r>
            <a:r>
              <a:rPr lang="ru-RU" sz="1400" b="1" dirty="0" smtClean="0">
                <a:solidFill>
                  <a:srgbClr val="C00000"/>
                </a:solidFill>
              </a:rPr>
              <a:t> </a:t>
            </a:r>
            <a:endParaRPr lang="ru-RU" sz="1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78274"/>
            <a:ext cx="8640959" cy="1238558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Порядок комплектования профильных классов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060848"/>
            <a:ext cx="8640959" cy="4035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C00000"/>
                </a:solidFill>
              </a:rPr>
              <a:t>НАПРИМЕР</a:t>
            </a:r>
            <a:r>
              <a:rPr lang="ru-RU" sz="2800" b="1" dirty="0" smtClean="0">
                <a:solidFill>
                  <a:srgbClr val="C00000"/>
                </a:solidFill>
              </a:rPr>
              <a:t>:</a:t>
            </a:r>
          </a:p>
          <a:p>
            <a:pPr>
              <a:buNone/>
            </a:pP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средний </a:t>
            </a:r>
            <a:r>
              <a:rPr lang="ru-RU" sz="2800" b="1" dirty="0">
                <a:solidFill>
                  <a:srgbClr val="002060"/>
                </a:solidFill>
              </a:rPr>
              <a:t>балл аттестата «5» =</a:t>
            </a:r>
            <a:r>
              <a:rPr lang="ru-RU" sz="4000" b="1" dirty="0">
                <a:solidFill>
                  <a:srgbClr val="002060"/>
                </a:solidFill>
              </a:rPr>
              <a:t>100</a:t>
            </a:r>
            <a:r>
              <a:rPr lang="ru-RU" sz="2800" b="1" dirty="0">
                <a:solidFill>
                  <a:srgbClr val="002060"/>
                </a:solidFill>
              </a:rPr>
              <a:t>;</a:t>
            </a:r>
          </a:p>
          <a:p>
            <a:pPr>
              <a:buNone/>
            </a:pPr>
            <a:r>
              <a:rPr lang="ru-RU" sz="2800" b="1" dirty="0">
                <a:solidFill>
                  <a:srgbClr val="002060"/>
                </a:solidFill>
              </a:rPr>
              <a:t>  максимально возможный балл по русскому языку, математике, профильному предмету согласно протоколу ГИА  = </a:t>
            </a:r>
            <a:r>
              <a:rPr lang="ru-RU" sz="4000" b="1" dirty="0">
                <a:solidFill>
                  <a:srgbClr val="002060"/>
                </a:solidFill>
              </a:rPr>
              <a:t>100</a:t>
            </a:r>
            <a:r>
              <a:rPr lang="ru-RU" sz="2800" b="1" dirty="0">
                <a:solidFill>
                  <a:srgbClr val="002060"/>
                </a:solidFill>
              </a:rPr>
              <a:t>. </a:t>
            </a:r>
          </a:p>
          <a:p>
            <a:pPr>
              <a:buNone/>
            </a:pP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C00000"/>
                </a:solidFill>
              </a:rPr>
              <a:t>Общий балл = 100 (аттестат)+ 98 (русский язык) + 76 (математика) + 95 (профильный предмет) = 369 </a:t>
            </a:r>
          </a:p>
        </p:txBody>
      </p:sp>
    </p:spTree>
    <p:extLst>
      <p:ext uri="{BB962C8B-B14F-4D97-AF65-F5344CB8AC3E}">
        <p14:creationId xmlns:p14="http://schemas.microsoft.com/office/powerpoint/2010/main" val="28068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296144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Порядок комплектования профильных классов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20019"/>
            <a:ext cx="8640960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 </a:t>
            </a:r>
            <a:r>
              <a:rPr lang="ru-RU" sz="2800" b="1" dirty="0">
                <a:solidFill>
                  <a:srgbClr val="C00000"/>
                </a:solidFill>
              </a:rPr>
              <a:t>Индивидуальный отбор осуществляется в 3 этапа:</a:t>
            </a: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1 </a:t>
            </a:r>
            <a:r>
              <a:rPr lang="ru-RU" b="1" u="sng" dirty="0">
                <a:solidFill>
                  <a:srgbClr val="C00000"/>
                </a:solidFill>
              </a:rPr>
              <a:t>этап</a:t>
            </a:r>
            <a:r>
              <a:rPr lang="ru-RU" b="1" dirty="0">
                <a:solidFill>
                  <a:srgbClr val="C00000"/>
                </a:solidFill>
              </a:rPr>
              <a:t> – </a:t>
            </a:r>
            <a:r>
              <a:rPr lang="ru-RU" b="1" dirty="0">
                <a:solidFill>
                  <a:srgbClr val="002060"/>
                </a:solidFill>
              </a:rPr>
              <a:t>проведение экспертизы документов, составление рейтинга </a:t>
            </a:r>
            <a:r>
              <a:rPr lang="ru-RU" b="1" dirty="0" smtClean="0">
                <a:solidFill>
                  <a:srgbClr val="002060"/>
                </a:solidFill>
              </a:rPr>
              <a:t>достижений</a:t>
            </a:r>
            <a:r>
              <a:rPr lang="ru-RU" b="1" dirty="0" smtClean="0">
                <a:solidFill>
                  <a:srgbClr val="C00000"/>
                </a:solidFill>
              </a:rPr>
              <a:t>  </a:t>
            </a:r>
          </a:p>
          <a:p>
            <a:pPr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2 </a:t>
            </a:r>
            <a:r>
              <a:rPr lang="ru-RU" b="1" u="sng" dirty="0">
                <a:solidFill>
                  <a:srgbClr val="C00000"/>
                </a:solidFill>
              </a:rPr>
              <a:t>этап </a:t>
            </a:r>
            <a:r>
              <a:rPr lang="ru-RU" b="1" dirty="0">
                <a:solidFill>
                  <a:srgbClr val="C00000"/>
                </a:solidFill>
              </a:rPr>
              <a:t>– 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по результатам экспертизы документов определение </a:t>
            </a:r>
            <a:r>
              <a:rPr lang="ru-RU" b="1" dirty="0">
                <a:solidFill>
                  <a:srgbClr val="002060"/>
                </a:solidFill>
              </a:rPr>
              <a:t>проходного </a:t>
            </a:r>
            <a:r>
              <a:rPr lang="ru-RU" b="1" dirty="0" smtClean="0">
                <a:solidFill>
                  <a:srgbClr val="002060"/>
                </a:solidFill>
              </a:rPr>
              <a:t>балла по каждому профилю отдельно   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3 </a:t>
            </a:r>
            <a:r>
              <a:rPr lang="ru-RU" b="1" u="sng" dirty="0">
                <a:solidFill>
                  <a:srgbClr val="C00000"/>
                </a:solidFill>
              </a:rPr>
              <a:t>этап </a:t>
            </a:r>
            <a:r>
              <a:rPr lang="ru-RU" b="1" dirty="0">
                <a:solidFill>
                  <a:srgbClr val="C00000"/>
                </a:solidFill>
              </a:rPr>
              <a:t>–  составление рейтинга  </a:t>
            </a:r>
            <a:r>
              <a:rPr lang="ru-RU" b="1" dirty="0">
                <a:solidFill>
                  <a:srgbClr val="002060"/>
                </a:solidFill>
              </a:rPr>
              <a:t> обучающихся рекомендуемых 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в </a:t>
            </a:r>
            <a:r>
              <a:rPr lang="ru-RU" b="1" dirty="0">
                <a:solidFill>
                  <a:srgbClr val="002060"/>
                </a:solidFill>
              </a:rPr>
              <a:t>10 профильный класс по результатам  индивидуального </a:t>
            </a:r>
            <a:r>
              <a:rPr lang="ru-RU" b="1" dirty="0" smtClean="0">
                <a:solidFill>
                  <a:srgbClr val="002060"/>
                </a:solidFill>
              </a:rPr>
              <a:t>отбора   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 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</a:t>
            </a:r>
            <a:r>
              <a:rPr lang="ru-RU" sz="2400" b="1" dirty="0" smtClean="0">
                <a:solidFill>
                  <a:srgbClr val="002060"/>
                </a:solidFill>
              </a:rPr>
              <a:t>Утверждение рейтинга на Совете гимназии   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63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DF5327"/>
      </a:accent1>
      <a:accent2>
        <a:srgbClr val="A6B7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383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1690</TotalTime>
  <Words>1097</Words>
  <Application>Microsoft Office PowerPoint</Application>
  <PresentationFormat>Экран (4:3)</PresentationFormat>
  <Paragraphs>401</Paragraphs>
  <Slides>15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Bookman Old Style</vt:lpstr>
      <vt:lpstr>Calibri</vt:lpstr>
      <vt:lpstr>Corbel</vt:lpstr>
      <vt:lpstr>Georgia</vt:lpstr>
      <vt:lpstr>Times New Roman</vt:lpstr>
      <vt:lpstr>Wingdings</vt:lpstr>
      <vt:lpstr>Базис</vt:lpstr>
      <vt:lpstr>Презентация PowerPoint</vt:lpstr>
      <vt:lpstr>     Нормативно-правовые документы на участие  в индивидуальном отборе    профильные  классы  с углубленным (повышенным) изучением предметов </vt:lpstr>
      <vt:lpstr>Презентация PowerPoint</vt:lpstr>
      <vt:lpstr>Презентация PowerPoint</vt:lpstr>
      <vt:lpstr>Документы на участие в  конкурсном  отборе в профильные классы с углубленным (повышенном) изучением отдельных предметов</vt:lpstr>
      <vt:lpstr>Презентация PowerPoint</vt:lpstr>
      <vt:lpstr>Презентация PowerPoint</vt:lpstr>
      <vt:lpstr> Порядок комплектования профильных классов</vt:lpstr>
      <vt:lpstr>Порядок комплектования профильных классов</vt:lpstr>
      <vt:lpstr> </vt:lpstr>
      <vt:lpstr> Порядок комплектования профильных классов</vt:lpstr>
      <vt:lpstr>  </vt:lpstr>
      <vt:lpstr>  </vt:lpstr>
      <vt:lpstr>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USER_10</dc:creator>
  <cp:lastModifiedBy>СлесареваТВ</cp:lastModifiedBy>
  <cp:revision>190</cp:revision>
  <cp:lastPrinted>2014-11-27T11:17:31Z</cp:lastPrinted>
  <dcterms:created xsi:type="dcterms:W3CDTF">2014-11-25T08:55:33Z</dcterms:created>
  <dcterms:modified xsi:type="dcterms:W3CDTF">2024-01-18T10:14:50Z</dcterms:modified>
</cp:coreProperties>
</file>