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61" r:id="rId5"/>
    <p:sldId id="316" r:id="rId6"/>
    <p:sldId id="309" r:id="rId7"/>
    <p:sldId id="312" r:id="rId8"/>
    <p:sldId id="345" r:id="rId9"/>
    <p:sldId id="351" r:id="rId10"/>
    <p:sldId id="319" r:id="rId11"/>
    <p:sldId id="310" r:id="rId12"/>
    <p:sldId id="350" r:id="rId13"/>
    <p:sldId id="315" r:id="rId14"/>
    <p:sldId id="321" r:id="rId15"/>
    <p:sldId id="314" r:id="rId16"/>
    <p:sldId id="262" r:id="rId17"/>
    <p:sldId id="313" r:id="rId18"/>
    <p:sldId id="263" r:id="rId19"/>
    <p:sldId id="265" r:id="rId20"/>
    <p:sldId id="266" r:id="rId21"/>
    <p:sldId id="267" r:id="rId22"/>
    <p:sldId id="306" r:id="rId23"/>
    <p:sldId id="303" r:id="rId24"/>
    <p:sldId id="304" r:id="rId25"/>
    <p:sldId id="305" r:id="rId26"/>
    <p:sldId id="271" r:id="rId27"/>
    <p:sldId id="322" r:id="rId28"/>
    <p:sldId id="273" r:id="rId29"/>
    <p:sldId id="323" r:id="rId30"/>
    <p:sldId id="307" r:id="rId31"/>
    <p:sldId id="278" r:id="rId32"/>
    <p:sldId id="279" r:id="rId33"/>
    <p:sldId id="318" r:id="rId34"/>
    <p:sldId id="308" r:id="rId35"/>
    <p:sldId id="282" r:id="rId36"/>
    <p:sldId id="283" r:id="rId37"/>
    <p:sldId id="331" r:id="rId38"/>
    <p:sldId id="332" r:id="rId39"/>
    <p:sldId id="333" r:id="rId40"/>
    <p:sldId id="340" r:id="rId41"/>
    <p:sldId id="347" r:id="rId42"/>
    <p:sldId id="285" r:id="rId43"/>
    <p:sldId id="317" r:id="rId44"/>
    <p:sldId id="342" r:id="rId45"/>
    <p:sldId id="289" r:id="rId46"/>
    <p:sldId id="330" r:id="rId47"/>
    <p:sldId id="325" r:id="rId48"/>
    <p:sldId id="291" r:id="rId49"/>
    <p:sldId id="329" r:id="rId50"/>
    <p:sldId id="334" r:id="rId51"/>
    <p:sldId id="295" r:id="rId52"/>
    <p:sldId id="320" r:id="rId53"/>
    <p:sldId id="326" r:id="rId54"/>
    <p:sldId id="296" r:id="rId55"/>
    <p:sldId id="297" r:id="rId56"/>
    <p:sldId id="336" r:id="rId57"/>
    <p:sldId id="327" r:id="rId58"/>
    <p:sldId id="343" r:id="rId59"/>
    <p:sldId id="338" r:id="rId60"/>
    <p:sldId id="339" r:id="rId61"/>
    <p:sldId id="346" r:id="rId62"/>
    <p:sldId id="349" r:id="rId63"/>
    <p:sldId id="302" r:id="rId6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02500"/>
    <a:srgbClr val="E6E6E6"/>
    <a:srgbClr val="DA2A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9" autoAdjust="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DCC79-F20C-47F3-8734-3072E6A01D6A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8863-4147-4055-BED9-C02C22EC77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2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08863-4147-4055-BED9-C02C22EC777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5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08863-4147-4055-BED9-C02C22EC777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20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3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5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8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65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94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31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3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10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0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1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6BE8-B973-422C-90F1-8AA8A957E0ED}" type="datetimeFigureOut">
              <a:rPr lang="ru-RU" smtClean="0"/>
              <a:t>05.09.2022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3B52C-F19D-4874-B3C0-1D596E84B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3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emf"/><Relationship Id="rId4" Type="http://schemas.openxmlformats.org/officeDocument/2006/relationships/oleObject" Target="../embeddings/oleObject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" y="1"/>
            <a:ext cx="12176124" cy="6857999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738415" y="285728"/>
            <a:ext cx="6913563" cy="431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ПЕДАГОГИЧЕСКИЙ СОВЕТ</a:t>
            </a:r>
          </a:p>
        </p:txBody>
      </p:sp>
      <p:sp>
        <p:nvSpPr>
          <p:cNvPr id="3075" name="Oval 3"/>
          <p:cNvSpPr>
            <a:spLocks noChangeArrowheads="1"/>
          </p:cNvSpPr>
          <p:nvPr/>
        </p:nvSpPr>
        <p:spPr bwMode="auto">
          <a:xfrm>
            <a:off x="1703389" y="908050"/>
            <a:ext cx="2808287" cy="9144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Библиотечная служба</a:t>
            </a:r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4583113" y="981075"/>
            <a:ext cx="2952750" cy="9144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МЕТОДИЧЕСКИЙ СОВЕТ</a:t>
            </a: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7607302" y="836614"/>
            <a:ext cx="3060699" cy="985837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Психолого-логопедическая</a:t>
            </a:r>
          </a:p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 служба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524000" y="1928802"/>
            <a:ext cx="9144000" cy="147477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400" b="1" dirty="0"/>
              <a:t>«Повышение качества образования на основе</a:t>
            </a:r>
          </a:p>
          <a:p>
            <a:r>
              <a:rPr lang="ru-RU" sz="2400" b="1" dirty="0"/>
              <a:t>      </a:t>
            </a:r>
            <a:r>
              <a:rPr lang="ru-RU" sz="2400" b="1" dirty="0" err="1"/>
              <a:t>компетентностно-деятельностного</a:t>
            </a:r>
            <a:r>
              <a:rPr lang="ru-RU" sz="2400" b="1" dirty="0"/>
              <a:t> подхода, реализующего </a:t>
            </a:r>
          </a:p>
          <a:p>
            <a:pPr algn="ctr"/>
            <a:r>
              <a:rPr lang="ru-RU" sz="2400" b="1" dirty="0"/>
              <a:t>стандарты ФГОС НОО, ФГОС ООО и ФГОС СОО»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811338" y="3509930"/>
            <a:ext cx="1512888" cy="7921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Кафедры</a:t>
            </a:r>
          </a:p>
          <a:p>
            <a:pPr algn="ctr">
              <a:defRPr/>
            </a:pP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432176" y="3500439"/>
            <a:ext cx="1439863" cy="865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Тьют</a:t>
            </a:r>
            <a:r>
              <a:rPr 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о</a:t>
            </a:r>
            <a:r>
              <a:rPr lang="ru-RU" sz="1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рское</a:t>
            </a: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сопровождение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087938" y="3500439"/>
            <a:ext cx="1439862" cy="865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ТГ:</a:t>
            </a:r>
          </a:p>
          <a:p>
            <a:pPr algn="ctr"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временные </a:t>
            </a:r>
          </a:p>
          <a:p>
            <a:pPr algn="ctr">
              <a:defRPr/>
            </a:pPr>
            <a:r>
              <a:rPr lang="ru-RU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charset="0"/>
              </a:rPr>
              <a:t>и постоянные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6743700" y="3500439"/>
            <a:ext cx="1657350" cy="865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charset="0"/>
              </a:rPr>
              <a:t>Школа</a:t>
            </a:r>
          </a:p>
          <a:p>
            <a:pPr algn="ctr">
              <a:defRPr/>
            </a:pPr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charset="0"/>
              </a:rPr>
              <a:t> педагогического</a:t>
            </a:r>
          </a:p>
          <a:p>
            <a:pPr algn="ctr">
              <a:defRPr/>
            </a:pPr>
            <a:r>
              <a:rPr lang="ru-RU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charset="0"/>
              </a:rPr>
              <a:t>мастерства</a:t>
            </a:r>
          </a:p>
          <a:p>
            <a:pPr algn="ctr">
              <a:defRPr/>
            </a:pPr>
            <a:endParaRPr lang="ru-RU" sz="12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616951" y="3429001"/>
            <a:ext cx="1871663" cy="9366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Работа учителей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индивидуальному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плану</a:t>
            </a:r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4440238" y="4868863"/>
            <a:ext cx="3168650" cy="431800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cs typeface="Arial" charset="0"/>
              </a:rPr>
              <a:t>АТТЕСТАЦИЯ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3719514" y="5949950"/>
            <a:ext cx="4897437" cy="5032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Курсы повышения квалификации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703389" y="5084763"/>
            <a:ext cx="2663825" cy="36036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 err="1">
                <a:solidFill>
                  <a:schemeClr val="bg1"/>
                </a:solidFill>
                <a:cs typeface="Arial" charset="0"/>
              </a:rPr>
              <a:t>Профрост</a:t>
            </a:r>
            <a:r>
              <a:rPr lang="ru-RU" b="1" dirty="0">
                <a:solidFill>
                  <a:schemeClr val="bg1"/>
                </a:solidFill>
                <a:cs typeface="Arial" charset="0"/>
              </a:rPr>
              <a:t> учителя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7667637" y="4724401"/>
            <a:ext cx="2820977" cy="77630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Конечные итоги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обучения и воспитания</a:t>
            </a: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8975725" y="5805488"/>
            <a:ext cx="1296988" cy="863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cs typeface="Arial" charset="0"/>
              </a:rPr>
              <a:t>ТОИУУ</a:t>
            </a:r>
          </a:p>
          <a:p>
            <a:pPr algn="ctr">
              <a:defRPr/>
            </a:pPr>
            <a:r>
              <a:rPr lang="ru-RU" b="1" dirty="0" err="1">
                <a:solidFill>
                  <a:schemeClr val="bg1"/>
                </a:solidFill>
                <a:cs typeface="Arial" charset="0"/>
              </a:rPr>
              <a:t>ТвГУ</a:t>
            </a:r>
            <a:endParaRPr 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-55563" y="4437063"/>
            <a:ext cx="0" cy="360362"/>
          </a:xfrm>
          <a:prstGeom prst="line">
            <a:avLst/>
          </a:prstGeom>
          <a:noFill/>
          <a:ln w="63500">
            <a:noFill/>
            <a:round/>
            <a:headEnd/>
            <a:tailEnd type="stealth" w="lg" len="lg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V="1">
            <a:off x="-55563" y="5516564"/>
            <a:ext cx="0" cy="503237"/>
          </a:xfrm>
          <a:prstGeom prst="line">
            <a:avLst/>
          </a:prstGeom>
          <a:noFill/>
          <a:ln w="76200">
            <a:noFill/>
            <a:round/>
            <a:headEnd/>
            <a:tailEnd type="diamond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H="1">
            <a:off x="2566988" y="-55563"/>
            <a:ext cx="1008062" cy="0"/>
          </a:xfrm>
          <a:prstGeom prst="line">
            <a:avLst/>
          </a:prstGeom>
          <a:noFill/>
          <a:ln w="63500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 flipV="1">
            <a:off x="-55563" y="5516564"/>
            <a:ext cx="0" cy="649287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8688389" y="-55563"/>
            <a:ext cx="287337" cy="0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 flipH="1">
            <a:off x="4440238" y="5300664"/>
            <a:ext cx="647700" cy="73025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 flipV="1">
            <a:off x="-55563" y="5516564"/>
            <a:ext cx="0" cy="217487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-55563" y="3141664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-55563" y="3213100"/>
            <a:ext cx="0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>
            <a:off x="-55563" y="3141664"/>
            <a:ext cx="0" cy="287337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>
            <a:off x="-55563" y="3141664"/>
            <a:ext cx="0" cy="35877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>
            <a:off x="2424114" y="4508500"/>
            <a:ext cx="2808287" cy="215900"/>
          </a:xfrm>
          <a:prstGeom prst="line">
            <a:avLst/>
          </a:prstGeom>
          <a:noFill/>
          <a:ln w="63500">
            <a:noFill/>
            <a:round/>
            <a:headEnd/>
            <a:tailEnd type="stealth" w="lg" len="lg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 flipH="1">
            <a:off x="7248526" y="4508501"/>
            <a:ext cx="1368425" cy="360363"/>
          </a:xfrm>
          <a:prstGeom prst="line">
            <a:avLst/>
          </a:prstGeom>
          <a:noFill/>
          <a:ln w="63500">
            <a:noFill/>
            <a:round/>
            <a:headEnd/>
            <a:tailEnd type="stealth" w="lg" len="lg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H="1">
            <a:off x="4224338" y="836613"/>
            <a:ext cx="1079500" cy="144462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>
            <a:off x="7535864" y="765175"/>
            <a:ext cx="865187" cy="215900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>
            <a:off x="-55563" y="765175"/>
            <a:ext cx="0" cy="431800"/>
          </a:xfrm>
          <a:prstGeom prst="line">
            <a:avLst/>
          </a:prstGeom>
          <a:noFill/>
          <a:ln w="254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4151314" y="1628776"/>
            <a:ext cx="142875" cy="28892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 flipH="1">
            <a:off x="8040689" y="1700213"/>
            <a:ext cx="73025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>
            <a:off x="-55563" y="1916113"/>
            <a:ext cx="0" cy="2159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8" name="Line 36"/>
          <p:cNvSpPr>
            <a:spLocks noChangeShapeType="1"/>
          </p:cNvSpPr>
          <p:nvPr/>
        </p:nvSpPr>
        <p:spPr bwMode="auto">
          <a:xfrm flipV="1">
            <a:off x="6743700" y="5589588"/>
            <a:ext cx="1296988" cy="360362"/>
          </a:xfrm>
          <a:prstGeom prst="line">
            <a:avLst/>
          </a:prstGeom>
          <a:noFill/>
          <a:ln w="63500">
            <a:noFill/>
            <a:round/>
            <a:headEnd/>
            <a:tailEnd type="oval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-55563" y="3068639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>
            <a:off x="-55563" y="3068639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>
            <a:off x="-55563" y="3141664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>
            <a:off x="-55563" y="3068639"/>
            <a:ext cx="0" cy="358775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113" name="Line 41"/>
          <p:cNvSpPr>
            <a:spLocks noChangeShapeType="1"/>
          </p:cNvSpPr>
          <p:nvPr/>
        </p:nvSpPr>
        <p:spPr bwMode="auto">
          <a:xfrm>
            <a:off x="7032625" y="5300664"/>
            <a:ext cx="647700" cy="73025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defRPr/>
            </a:pPr>
            <a:endParaRPr lang="ru-RU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144756" y="2253713"/>
            <a:ext cx="10269469" cy="279869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Мирошник Н.С., Морозова Т.В., Толмачёва Е.В., Иванова О.В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Всероссийской предметной неделе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основного общего образования: анализируем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День учителя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32318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 rot="21392420">
            <a:off x="914392" y="1296416"/>
            <a:ext cx="6471236" cy="1407399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Пискарева В.С.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ворк-шопах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семинарах 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и НКЦ имени Гёте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(28-29 января2022)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935" y="34122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358" y="2900468"/>
            <a:ext cx="4344377" cy="3264561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686889"/>
              </p:ext>
            </p:extLst>
          </p:nvPr>
        </p:nvGraphicFramePr>
        <p:xfrm>
          <a:off x="7504493" y="977316"/>
          <a:ext cx="38306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Acrobat Document" r:id="rId5" imgW="5676580" imgH="8029234" progId="Acrobat.Document.DC">
                  <p:embed/>
                </p:oleObj>
              </mc:Choice>
              <mc:Fallback>
                <p:oleObj name="Acrobat Document" r:id="rId5" imgW="5676580" imgH="802923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04493" y="977316"/>
                        <a:ext cx="38306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3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883" y="836712"/>
            <a:ext cx="8229600" cy="63341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863895" y="1866243"/>
            <a:ext cx="6582102" cy="147903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Андреева Г.Н., Березина М.Н., Лебедева Н.И.,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Кудрявцева М.Н.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Летнюю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 МГУ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учителей математики «Школьная математика: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экзаменам и олимпиадам».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799414" y="3735611"/>
            <a:ext cx="6873700" cy="1808554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Т.В.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прошла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Летнюю онлайн-школу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исторического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МГУ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учителей истории на тему "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преподавания отечественной истории XX века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"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568310"/>
              </p:ext>
            </p:extLst>
          </p:nvPr>
        </p:nvGraphicFramePr>
        <p:xfrm>
          <a:off x="7629896" y="1348188"/>
          <a:ext cx="3728466" cy="515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Acrobat Document" r:id="rId4" imgW="5667359" imgH="8020022" progId="Acrobat.Document.DC">
                  <p:embed/>
                </p:oleObj>
              </mc:Choice>
              <mc:Fallback>
                <p:oleObj name="Acrobat Document" r:id="rId4" imgW="5667359" imgH="8020022" progId="Acrobat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9896" y="1348188"/>
                        <a:ext cx="3728466" cy="515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05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020488" y="1882016"/>
            <a:ext cx="6353008" cy="192111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работе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съезда учителей математики и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информатики в МГУ имени  М.В. Ломоносова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693390"/>
              </p:ext>
            </p:extLst>
          </p:nvPr>
        </p:nvGraphicFramePr>
        <p:xfrm>
          <a:off x="7552591" y="1088580"/>
          <a:ext cx="3762863" cy="532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Acrobat Document" r:id="rId4" imgW="5667359" imgH="8020022" progId="Acrobat.Document.DC">
                  <p:embed/>
                </p:oleObj>
              </mc:Choice>
              <mc:Fallback>
                <p:oleObj name="Acrobat Document" r:id="rId4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2591" y="1088580"/>
                        <a:ext cx="3762863" cy="5324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74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21046473">
            <a:off x="816657" y="3071863"/>
            <a:ext cx="6413380" cy="192111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Мергалиева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Н.Р.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международной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 «Образование детей с особыми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отребностями в современном мире»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250664"/>
              </p:ext>
            </p:extLst>
          </p:nvPr>
        </p:nvGraphicFramePr>
        <p:xfrm>
          <a:off x="7426515" y="1161419"/>
          <a:ext cx="3891214" cy="5358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Acrobat Document" r:id="rId4" imgW="5143308" imgH="6857744" progId="Acrobat.Document.DC">
                  <p:embed/>
                </p:oleObj>
              </mc:Choice>
              <mc:Fallback>
                <p:oleObj name="Acrobat Document" r:id="rId4" imgW="5143308" imgH="685774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26515" y="1161419"/>
                        <a:ext cx="3891214" cy="5358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70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21046473">
            <a:off x="1007840" y="1528494"/>
            <a:ext cx="6676275" cy="192111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Кудрявцева М.Н.,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Мергалиева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Н.Р.,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участниками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Зимнего фестиваля практической психологии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«Психотерапия как метафизика любви»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Санкт-Петербург 7-9 февраля 2022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4" b="4389"/>
          <a:stretch/>
        </p:blipFill>
        <p:spPr>
          <a:xfrm>
            <a:off x="5149194" y="2907792"/>
            <a:ext cx="2888382" cy="3511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94" y="1291009"/>
            <a:ext cx="3108919" cy="42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108012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07568" y="1196752"/>
            <a:ext cx="8136904" cy="5400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читательской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на уроках и во внеурочное время».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математической и естественнонаучной грамотности на уроках и во внеурочное время».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глобальных компетенций на уроках и во внеурочное время». </a:t>
            </a:r>
          </a:p>
        </p:txBody>
      </p:sp>
    </p:spTree>
    <p:extLst>
      <p:ext uri="{BB962C8B-B14F-4D97-AF65-F5344CB8AC3E}">
        <p14:creationId xmlns:p14="http://schemas.microsoft.com/office/powerpoint/2010/main" val="18641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7"/>
            <a:ext cx="12191999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90346" y="255240"/>
            <a:ext cx="9100039" cy="168508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244887" y="2205898"/>
            <a:ext cx="8229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7" y="1855177"/>
            <a:ext cx="4919379" cy="4172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57" y="1855177"/>
            <a:ext cx="4613415" cy="41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7"/>
            <a:ext cx="12191999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81198" y="303235"/>
            <a:ext cx="8229600" cy="168508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</a:t>
            </a:r>
            <a:r>
              <a:rPr lang="ru-RU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244887" y="2205898"/>
            <a:ext cx="82296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8"/>
          <a:stretch/>
        </p:blipFill>
        <p:spPr>
          <a:xfrm>
            <a:off x="1515207" y="1416347"/>
            <a:ext cx="3692687" cy="4939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8" r="6615"/>
          <a:stretch/>
        </p:blipFill>
        <p:spPr>
          <a:xfrm>
            <a:off x="5802962" y="1452904"/>
            <a:ext cx="5266592" cy="486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672"/>
            <a:ext cx="8229600" cy="11235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педагогических </a:t>
            </a: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ru-RU" b="1" dirty="0" smtClean="0">
                <a:solidFill>
                  <a:srgbClr val="CC0000"/>
                </a:solidFill>
              </a:rPr>
              <a:t>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168" y="1600201"/>
            <a:ext cx="10137531" cy="4924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процедура проводилась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двум направлениям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педагогических работников в целях подтверждения соответствия занимаемой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должности;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 педагогических работников в целях установления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и высшей квалификационных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32" y="1835696"/>
            <a:ext cx="10295792" cy="44294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 на создание в образовательной среде к 2024 году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точек роста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профессионального и карьерного лифта педагогических работников через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эффективные механизмы выявления и восполнения профессиональных дефицитов;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индивидуальных траекторий профессионального совершенствования;</a:t>
            </a:r>
          </a:p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непрерывного и планомерного повышения квалификации педагогических работников.</a:t>
            </a:r>
          </a:p>
        </p:txBody>
      </p:sp>
    </p:spTree>
    <p:extLst>
      <p:ext uri="{BB962C8B-B14F-4D97-AF65-F5344CB8AC3E}">
        <p14:creationId xmlns:p14="http://schemas.microsoft.com/office/powerpoint/2010/main" val="19218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04664"/>
            <a:ext cx="8229600" cy="11955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0777" y="1600201"/>
            <a:ext cx="10357338" cy="49244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гимназический уровень;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уровень;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уровень;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839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04664"/>
            <a:ext cx="8229600" cy="11955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«Преемственность» 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946" y="1600201"/>
            <a:ext cx="10374923" cy="49244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Мирошниченко Ю.Ю., Бардина О.А. –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Никитина И.П., Морошкина М.В.,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Ликандрова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Т.А. –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Е.В.-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язык;</a:t>
            </a:r>
          </a:p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Немберг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О.К., Карельская М.Д. –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музыка;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Л.Д. –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чтение.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9569" y="548681"/>
            <a:ext cx="1037492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марте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года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 гимназии проводили ТГ:</a:t>
            </a:r>
          </a:p>
          <a:p>
            <a:pPr algn="just">
              <a:spcAft>
                <a:spcPts val="10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БерезинаМ.Н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«Применение онлайн сервиса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LearningApps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оrg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работе педагога».</a:t>
            </a:r>
          </a:p>
          <a:p>
            <a:pPr algn="just"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Максимова А.В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«Актуальные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приложения для современного учителя (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Learnis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Quizlet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Pixton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)».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Харинова Г.В.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Рябова Е.В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.- «Работа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онлайн-доской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Miro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уроках иностранного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языка».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Мергалиева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Н.Р.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«Семь нот внутренней гармонии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Яковлева Е.Н.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«Работа   на платформе "</a:t>
            </a:r>
            <a:r>
              <a:rPr lang="ru-RU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22308"/>
            <a:ext cx="8435280" cy="934484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творческих групп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95093" y="5354516"/>
            <a:ext cx="3091207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Яковлева Е.Н. </a:t>
            </a:r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«Работа   на платформе "</a:t>
            </a:r>
            <a:r>
              <a:rPr lang="ru-RU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90844" y="479008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4388" y="4790082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67603" y="5351231"/>
            <a:ext cx="36974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Мергалиева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Н.Р.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«Семь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нот внутренней гармонии»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44" y="1364401"/>
            <a:ext cx="3868101" cy="407201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6270"/>
          <a:stretch/>
        </p:blipFill>
        <p:spPr>
          <a:xfrm>
            <a:off x="1457429" y="1274885"/>
            <a:ext cx="3864119" cy="4161533"/>
          </a:xfrm>
        </p:spPr>
      </p:pic>
    </p:spTree>
    <p:extLst>
      <p:ext uri="{BB962C8B-B14F-4D97-AF65-F5344CB8AC3E}">
        <p14:creationId xmlns:p14="http://schemas.microsoft.com/office/powerpoint/2010/main" val="12632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22308"/>
            <a:ext cx="8435280" cy="934484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творческих групп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2131" y="5354516"/>
            <a:ext cx="475344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Максимова А.А.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Актуальные образовательные приложения для современного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учителя»</a:t>
            </a:r>
            <a:endParaRPr lang="ru-RU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90844" y="479008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4388" y="4790082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67603" y="5351231"/>
            <a:ext cx="4128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Березина М.Н.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онлайн сервиса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LearningApps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оrg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работе педагога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0" y="1340772"/>
            <a:ext cx="3830871" cy="40104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56" y="1340771"/>
            <a:ext cx="3677059" cy="40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22308"/>
            <a:ext cx="8435280" cy="934484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творческих групп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2131" y="5354516"/>
            <a:ext cx="4753444" cy="124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Харинова Г.В.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90844" y="479008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4388" y="4790082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67603" y="5351231"/>
            <a:ext cx="4128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Рябова Е.В.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онлайн-доской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Miro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уроках иностранного языка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31" y="1323045"/>
            <a:ext cx="5094112" cy="409873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88" y="1323046"/>
            <a:ext cx="4350904" cy="40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1"/>
            <a:ext cx="12121662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620688"/>
            <a:ext cx="8229600" cy="10515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Предъявление 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своего опыта </a:t>
            </a: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584" y="1600201"/>
            <a:ext cx="10146323" cy="49244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года на базе гимназии работали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действующих семинара: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учащихся к НОВОМУ формату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английскому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учеников начальной школы на основе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компетентностно-деятельностного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функциональной грамотности школьников как приоритетное направление в преподавании русского языка и литературы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воспитания как нормативная основа воспитательной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1"/>
            <a:ext cx="12121662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620688"/>
            <a:ext cx="8229600" cy="10515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учащихся к НОВОМУ формату ЕГЭ-2022 по английскому языку</a:t>
            </a:r>
            <a:r>
              <a:rPr lang="ru-RU" sz="3200" b="1" dirty="0">
                <a:solidFill>
                  <a:srgbClr val="CC0000"/>
                </a:solidFill>
              </a:rPr>
              <a:t> </a:t>
            </a:r>
            <a:endParaRPr lang="ru-RU" sz="32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584" y="1600201"/>
            <a:ext cx="10146323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069430"/>
              </p:ext>
            </p:extLst>
          </p:nvPr>
        </p:nvGraphicFramePr>
        <p:xfrm>
          <a:off x="1252728" y="1600204"/>
          <a:ext cx="9811512" cy="4789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9949">
                  <a:extLst>
                    <a:ext uri="{9D8B030D-6E8A-4147-A177-3AD203B41FA5}">
                      <a16:colId xmlns:a16="http://schemas.microsoft.com/office/drawing/2014/main" val="1214455781"/>
                    </a:ext>
                  </a:extLst>
                </a:gridCol>
                <a:gridCol w="1312587">
                  <a:extLst>
                    <a:ext uri="{9D8B030D-6E8A-4147-A177-3AD203B41FA5}">
                      <a16:colId xmlns:a16="http://schemas.microsoft.com/office/drawing/2014/main" val="2192661023"/>
                    </a:ext>
                  </a:extLst>
                </a:gridCol>
                <a:gridCol w="4443249">
                  <a:extLst>
                    <a:ext uri="{9D8B030D-6E8A-4147-A177-3AD203B41FA5}">
                      <a16:colId xmlns:a16="http://schemas.microsoft.com/office/drawing/2014/main" val="2665104496"/>
                    </a:ext>
                  </a:extLst>
                </a:gridCol>
                <a:gridCol w="3365727">
                  <a:extLst>
                    <a:ext uri="{9D8B030D-6E8A-4147-A177-3AD203B41FA5}">
                      <a16:colId xmlns:a16="http://schemas.microsoft.com/office/drawing/2014/main" val="1749454741"/>
                    </a:ext>
                  </a:extLst>
                </a:gridCol>
              </a:tblGrid>
              <a:tr h="943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семинара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выступающих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4264128386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ЕГЭ 2022, перспективная модель ЕГЭ и пособия по подготовке учащихся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Мишин Андрей Валентинович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1492157804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cap="sm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приемы подготовки к выполнению заданий по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аудированию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формате ЕГЭ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Исаева Александра Игоревна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1917212139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приемы подготовки к выполнению заданий по к чтению в формате ЕГЭ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Круглая Елена Леонидовна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1420430974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Январь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cap="sm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приемы подготовки к  выполнению заданий по лексике и грамматике в формате ЕГЭ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Буневич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Виктория Романовна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2901339326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cap="small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приемы подготовки к  выполнению задания №39, 40 в формате ЕГЭ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Акутина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Борисовна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Ёлкина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Ксения Ивановна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1085695097"/>
                  </a:ext>
                </a:extLst>
              </a:tr>
              <a:tr h="6382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Эффективные приемы подготовки к  выполнению заданий по говорению в формате ЕГЭ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Жиганов Валерий Владимирович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571" marR="43571" marT="0" marB="0"/>
                </a:tc>
                <a:extLst>
                  <a:ext uri="{0D108BD9-81ED-4DB2-BD59-A6C34878D82A}">
                    <a16:rowId xmlns:a16="http://schemas.microsoft.com/office/drawing/2014/main" val="3236823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7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908" y="385735"/>
            <a:ext cx="10304584" cy="105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функциональной грамотности школьников как приоритетное направление в преподавании русского языка и литературы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198704"/>
              </p:ext>
            </p:extLst>
          </p:nvPr>
        </p:nvGraphicFramePr>
        <p:xfrm>
          <a:off x="932689" y="1362458"/>
          <a:ext cx="10391803" cy="5803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1091">
                  <a:extLst>
                    <a:ext uri="{9D8B030D-6E8A-4147-A177-3AD203B41FA5}">
                      <a16:colId xmlns:a16="http://schemas.microsoft.com/office/drawing/2014/main" val="556959037"/>
                    </a:ext>
                  </a:extLst>
                </a:gridCol>
                <a:gridCol w="1267815">
                  <a:extLst>
                    <a:ext uri="{9D8B030D-6E8A-4147-A177-3AD203B41FA5}">
                      <a16:colId xmlns:a16="http://schemas.microsoft.com/office/drawing/2014/main" val="3005287183"/>
                    </a:ext>
                  </a:extLst>
                </a:gridCol>
                <a:gridCol w="6094389">
                  <a:extLst>
                    <a:ext uri="{9D8B030D-6E8A-4147-A177-3AD203B41FA5}">
                      <a16:colId xmlns:a16="http://schemas.microsoft.com/office/drawing/2014/main" val="3479892430"/>
                    </a:ext>
                  </a:extLst>
                </a:gridCol>
                <a:gridCol w="2308508">
                  <a:extLst>
                    <a:ext uri="{9D8B030D-6E8A-4147-A177-3AD203B41FA5}">
                      <a16:colId xmlns:a16="http://schemas.microsoft.com/office/drawing/2014/main" val="3904700243"/>
                    </a:ext>
                  </a:extLst>
                </a:gridCol>
              </a:tblGrid>
              <a:tr h="6872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семинара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выступающих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4172989284"/>
                  </a:ext>
                </a:extLst>
              </a:tr>
              <a:tr h="6666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особенности формирования читательской функциональной грамотности.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Мартьянова Н.А.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424896231"/>
                  </a:ext>
                </a:extLst>
              </a:tr>
              <a:tr h="1030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 оценка функциональной грамотности обучающихся: методические особенности формирования языковой функциональной грамотности.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Артемьева Е.И.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317044533"/>
                  </a:ext>
                </a:extLst>
              </a:tr>
              <a:tr h="10308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и оценка функциональной грамотности обучающихся: методические особенности развития креативного мышления как компонента функциональной грамотности.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Максимова А. 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Василевская Н.М.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3982048901"/>
                  </a:ext>
                </a:extLst>
              </a:tr>
              <a:tr h="6666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Современные технологии и их применение на уроках русского языка и литературы.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Бардина О.А.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Михайловская Ю.В.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762897570"/>
                  </a:ext>
                </a:extLst>
              </a:tr>
              <a:tr h="7211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 ГИА по русскому языку и литературе. Из опыта работы.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Мартьянова Н.А.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Артемьева Е.И.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649145694"/>
                  </a:ext>
                </a:extLst>
              </a:tr>
              <a:tr h="999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УУД на уроках русского языка и литературы в 5 – 9 классах. Из опыта работы.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Максимова А.А.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Бардина О.А.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Василевская Н.М.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492" marR="32492" marT="0" marB="0"/>
                </a:tc>
                <a:extLst>
                  <a:ext uri="{0D108BD9-81ED-4DB2-BD59-A6C34878D82A}">
                    <a16:rowId xmlns:a16="http://schemas.microsoft.com/office/drawing/2014/main" val="368403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5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1"/>
            <a:ext cx="12121662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36192" y="620688"/>
            <a:ext cx="9427464" cy="10515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качества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обученности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учеников начальной школы на основе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компетентностно-деятельностного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подхода</a:t>
            </a:r>
            <a:endParaRPr lang="ru-RU" sz="24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0584" y="1600201"/>
            <a:ext cx="10146323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28861"/>
              </p:ext>
            </p:extLst>
          </p:nvPr>
        </p:nvGraphicFramePr>
        <p:xfrm>
          <a:off x="868680" y="1600199"/>
          <a:ext cx="10438227" cy="4924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404">
                  <a:extLst>
                    <a:ext uri="{9D8B030D-6E8A-4147-A177-3AD203B41FA5}">
                      <a16:colId xmlns:a16="http://schemas.microsoft.com/office/drawing/2014/main" val="1000018481"/>
                    </a:ext>
                  </a:extLst>
                </a:gridCol>
                <a:gridCol w="1110034">
                  <a:extLst>
                    <a:ext uri="{9D8B030D-6E8A-4147-A177-3AD203B41FA5}">
                      <a16:colId xmlns:a16="http://schemas.microsoft.com/office/drawing/2014/main" val="1363282860"/>
                    </a:ext>
                  </a:extLst>
                </a:gridCol>
                <a:gridCol w="5818977">
                  <a:extLst>
                    <a:ext uri="{9D8B030D-6E8A-4147-A177-3AD203B41FA5}">
                      <a16:colId xmlns:a16="http://schemas.microsoft.com/office/drawing/2014/main" val="1751532758"/>
                    </a:ext>
                  </a:extLst>
                </a:gridCol>
                <a:gridCol w="2868812">
                  <a:extLst>
                    <a:ext uri="{9D8B030D-6E8A-4147-A177-3AD203B41FA5}">
                      <a16:colId xmlns:a16="http://schemas.microsoft.com/office/drawing/2014/main" val="4054631008"/>
                    </a:ext>
                  </a:extLst>
                </a:gridCol>
              </a:tblGrid>
              <a:tr h="61818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marR="269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семинара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выступающих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4203602415"/>
                  </a:ext>
                </a:extLst>
              </a:tr>
              <a:tr h="6181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читательской грамотности.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Шмитова Т.Г., Беренштейн И.Г. Гребенюк Ю.В.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2290399325"/>
                  </a:ext>
                </a:extLst>
              </a:tr>
              <a:tr h="604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marR="269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математической грамотности.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Максимова А.А., Сидоренко И.В.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3902011329"/>
                  </a:ext>
                </a:extLst>
              </a:tr>
              <a:tr h="6181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компетенции внеурочной деятельности.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Тимонова Ж.В., Комарова Е.А., Шаханова Т.Г.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15751816"/>
                  </a:ext>
                </a:extLst>
              </a:tr>
              <a:tr h="6181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естественно-научной грамотности.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Ханыгина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Н.С., Иванова О.И.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734393066"/>
                  </a:ext>
                </a:extLst>
              </a:tr>
              <a:tr h="6181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Психологические аспекты умения учиться.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(Педагоги-психологи начальной школы).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Жебраэль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Е.С., Морошкина М.В.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2496170886"/>
                  </a:ext>
                </a:extLst>
              </a:tr>
              <a:tr h="12287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Компетентностно-деятельностный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 на уроках в начальной школе (из опыта работы педагогов МОУ гимназии №12).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Хрусталева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О.С.,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Вахалина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Т.В., Мирошниченко Ю.Ю., Кривцова О.В.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76" marR="43776" marT="0" marB="0"/>
                </a:tc>
                <a:extLst>
                  <a:ext uri="{0D108BD9-81ED-4DB2-BD59-A6C34878D82A}">
                    <a16:rowId xmlns:a16="http://schemas.microsoft.com/office/drawing/2014/main" val="3995491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402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рост учителя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945" y="1417063"/>
            <a:ext cx="10322169" cy="4924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0000"/>
                </a:solidFill>
              </a:rPr>
              <a:t>Внешние формы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роста</a:t>
            </a:r>
            <a:r>
              <a:rPr lang="ru-RU" sz="3600" b="1" dirty="0">
                <a:solidFill>
                  <a:srgbClr val="FF0000"/>
                </a:solidFill>
              </a:rPr>
              <a:t>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 курсах повышения квалификации; подготовка экспертов ГИА;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городских методических объединений, постоянно действующих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семинаров, панораме педагогических технологий;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Летней школе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МГУ;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предметной неделе</a:t>
            </a:r>
            <a:r>
              <a:rPr lang="ru-RU" b="1" dirty="0" smtClean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«ФГОС основного общего образования: анализируем изменения»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092" y="620688"/>
            <a:ext cx="9099068" cy="105152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программа воспитания как нормативная основа воспитательной деятельности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172460"/>
              </p:ext>
            </p:extLst>
          </p:nvPr>
        </p:nvGraphicFramePr>
        <p:xfrm>
          <a:off x="1335025" y="1830783"/>
          <a:ext cx="9372599" cy="4485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549">
                  <a:extLst>
                    <a:ext uri="{9D8B030D-6E8A-4147-A177-3AD203B41FA5}">
                      <a16:colId xmlns:a16="http://schemas.microsoft.com/office/drawing/2014/main" val="1874499972"/>
                    </a:ext>
                  </a:extLst>
                </a:gridCol>
                <a:gridCol w="1794466">
                  <a:extLst>
                    <a:ext uri="{9D8B030D-6E8A-4147-A177-3AD203B41FA5}">
                      <a16:colId xmlns:a16="http://schemas.microsoft.com/office/drawing/2014/main" val="2112693041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383588072"/>
                    </a:ext>
                  </a:extLst>
                </a:gridCol>
                <a:gridCol w="2935224">
                  <a:extLst>
                    <a:ext uri="{9D8B030D-6E8A-4147-A177-3AD203B41FA5}">
                      <a16:colId xmlns:a16="http://schemas.microsoft.com/office/drawing/2014/main" val="3219932818"/>
                    </a:ext>
                  </a:extLst>
                </a:gridCol>
              </a:tblGrid>
              <a:tr h="26720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проведения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семинара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выступающих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9512789"/>
                  </a:ext>
                </a:extLst>
              </a:tr>
              <a:tr h="18134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Октябрь - март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воспитания: перезагрузка. Инвариантные модулей.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Мерзлякова И.А.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359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4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5" y="476672"/>
            <a:ext cx="784887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</a:rPr>
              <a:t>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педагогов гимназии предъявили опыт работы на панораме педагогических технологий в ноябре 2021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1585" y="2636913"/>
            <a:ext cx="7560840" cy="38877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4737" y="1844824"/>
            <a:ext cx="1031337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С.В.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современного дистанционного образовательного проекта в рамках подготовки к олимпиадам и основному государственному экзамену.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Карельская М.Д.-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повышения мотивации обучающихся при изучении предмета «Музыка».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Пискарева В.С.-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и методы обучения чтению на уроках немецкого языка.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 А.С.-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ИКТ-грамотности школьников.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О.А.-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на уроках английского языка.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А.А.-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Скрайбинг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способ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познавательных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действий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по анализу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романа 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А. Булгакова «Мастер и Маргарита» в 11 классе.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5" y="476672"/>
            <a:ext cx="7848871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</a:rPr>
              <a:t>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педагога гимназии предъявили опыт работы на панораме педагогических технологий </a:t>
            </a:r>
            <a:b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марте 2022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1585" y="2636913"/>
            <a:ext cx="7560840" cy="38877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7154" y="1818003"/>
            <a:ext cx="103397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В.Р.</a:t>
            </a:r>
            <a:r>
              <a:rPr lang="ru-RU" sz="24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смысловому чтению на уроках английского языка. Эффективные приемы.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Пискарева В. С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.-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лексических навыков на уроках немецкого языка.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Максимова А.А.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Актуальные образовательные приложения для современного учителя литературы..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Емельянова О.А.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Использование цифровых образовательных технологий для совершенствования грамматических навыков на уроке английского языка в 5 классе (УМК Звёздный английский).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2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76672"/>
            <a:ext cx="8219256" cy="177415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C0000"/>
                </a:solidFill>
              </a:rPr>
              <a:t>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гимназии предъявили опыт работы в творческих мастерских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августе </a:t>
            </a: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3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50831"/>
            <a:ext cx="7931225" cy="427379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Быков Андрей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</a:t>
            </a:r>
          </a:p>
          <a:p>
            <a:pPr>
              <a:buFontTx/>
              <a:buChar char="-"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Елкина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Олеся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Карельская Мария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Владимировна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Лобанова Анастасия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Наталья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</a:t>
            </a:r>
          </a:p>
          <a:p>
            <a:pPr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 Алексей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</a:t>
            </a:r>
          </a:p>
          <a:p>
            <a:pPr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Потапенко  Мирослава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Степановна</a:t>
            </a:r>
          </a:p>
          <a:p>
            <a:pPr>
              <a:buFontTx/>
              <a:buChar char="-"/>
            </a:pP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531635" y="534960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077814" y="1780163"/>
            <a:ext cx="10059701" cy="2081484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методических семинаров «Развитие функциональной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грамотности обучающихся»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 «Формирование креативного мышления».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1599694" y="4032529"/>
            <a:ext cx="9678315" cy="162989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С.В.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глобальных компетенций».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8936" y="635347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076418" y="1720385"/>
            <a:ext cx="7837618" cy="1862317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тематические консультации: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 образовательных ресурсов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русского языка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литературы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2370327" y="3875223"/>
            <a:ext cx="7891728" cy="196506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тематическая консультации: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 образовательных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преподавании математики </a:t>
            </a:r>
          </a:p>
        </p:txBody>
      </p:sp>
    </p:spTree>
    <p:extLst>
      <p:ext uri="{BB962C8B-B14F-4D97-AF65-F5344CB8AC3E}">
        <p14:creationId xmlns:p14="http://schemas.microsoft.com/office/powerpoint/2010/main" val="190471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854" y="908720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987599" y="1806434"/>
            <a:ext cx="8376198" cy="4068763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слушателей курсов ПК ТОИУУ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темам «ОГЭ и ЕГЭ: методы решения заданий повышенного и высокого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сложности по математике», «Организация внеурочной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 в образовательной организации»,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ресурсы в преподавании математики 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средней школе», «Использование потенциала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 для реализации образовательных технологий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математики», «Формирующее оценивание как современный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оценке учебных достижений обучающихся». </a:t>
            </a:r>
          </a:p>
        </p:txBody>
      </p:sp>
    </p:spTree>
    <p:extLst>
      <p:ext uri="{BB962C8B-B14F-4D97-AF65-F5344CB8AC3E}">
        <p14:creationId xmlns:p14="http://schemas.microsoft.com/office/powerpoint/2010/main" val="302947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854" y="908720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007325" y="2050922"/>
            <a:ext cx="8376198" cy="3822683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Потапенко М.С.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слушателей курсов ПК ТОИУУ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«Итоги ОГЭ-2021 и направления работы учителей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 по подготовке обучающихся к экзамену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 в 2022 году», «ОГЭ: методы решения заданий повышенного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 уровня сложности по математике», «Школа молодого учителя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профессионального мастерства», «Математическая грамотность».</a:t>
            </a:r>
          </a:p>
        </p:txBody>
      </p:sp>
    </p:spTree>
    <p:extLst>
      <p:ext uri="{BB962C8B-B14F-4D97-AF65-F5344CB8AC3E}">
        <p14:creationId xmlns:p14="http://schemas.microsoft.com/office/powerpoint/2010/main" val="399180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854" y="908720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990901" y="2052248"/>
            <a:ext cx="8376198" cy="361779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Елкина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семинар «Формирование читательской грамотности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семинары «Использование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 в обучении ИЯ». «Обучение смысловому чтению на уроках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языка. Эффективные приемы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Артемьева Е.И.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теме «ОГЭ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русскому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 как инструмент проверки и оценки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предметных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матапредметных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выпускников». 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1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854" y="908720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453475" y="2017504"/>
            <a:ext cx="8376198" cy="321923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Мерзлякова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семинары по теме» Формы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воспитания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делилась опытом работы по темам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«Воспитательный потенциал современной литературы».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144756" y="2253713"/>
            <a:ext cx="10269469" cy="279869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гимназии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закончили курсы повышения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по теме «Развитие функциональной грамотности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средство овладения ключевыми компетенциями».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3854" y="908720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2453475" y="2017504"/>
            <a:ext cx="8376198" cy="3219232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Н.А., Артемьева Е.И., Быков А.Г.,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Елкина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Потапенко М.С.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проводили мастер-класс в рамках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подготовки к ОГЭ, ЕГЭ-2023 по предметам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конференции.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C0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864821" y="2004025"/>
            <a:ext cx="6137980" cy="3021494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Евдокимова А.В.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представляла опытом работы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теме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«Сопровождение обучающихся ТНР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инклюзивной образовательной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практики»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Неделе ИКП РАО в Тверской области «Детство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возможностей».</a:t>
            </a:r>
          </a:p>
        </p:txBody>
      </p:sp>
      <p:pic>
        <p:nvPicPr>
          <p:cNvPr id="6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69739" y="908721"/>
            <a:ext cx="4342998" cy="55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C00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20300" y="2026764"/>
            <a:ext cx="6147007" cy="302129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Ёлкина</a:t>
            </a:r>
            <a:r>
              <a:rPr 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делилась опытом работы с учителями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Якутска и Центрального Федерального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 по теме  «Основы подготовки учащихся к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успешной сдаче ЕГЭ по английскому языку»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75" y="837114"/>
            <a:ext cx="4206241" cy="558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3129" y="706648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2500"/>
                </a:solidFill>
                <a:latin typeface="Tahoma" pitchFamily="34" charset="0"/>
              </a:rPr>
              <a:t>Предъявление педагогами </a:t>
            </a:r>
            <a:r>
              <a:rPr lang="ru-RU" sz="3200" b="1" dirty="0" smtClean="0">
                <a:solidFill>
                  <a:srgbClr val="C02500"/>
                </a:solidFill>
                <a:latin typeface="Tahoma" pitchFamily="34" charset="0"/>
              </a:rPr>
              <a:t/>
            </a:r>
            <a:br>
              <a:rPr lang="ru-RU" sz="3200" b="1" dirty="0" smtClean="0">
                <a:solidFill>
                  <a:srgbClr val="C02500"/>
                </a:solidFill>
                <a:latin typeface="Tahoma" pitchFamily="34" charset="0"/>
              </a:rPr>
            </a:br>
            <a:r>
              <a:rPr lang="ru-RU" sz="3200" b="1" dirty="0" smtClean="0">
                <a:solidFill>
                  <a:srgbClr val="C02500"/>
                </a:solidFill>
                <a:latin typeface="Tahoma" pitchFamily="34" charset="0"/>
              </a:rPr>
              <a:t>своего </a:t>
            </a:r>
            <a:r>
              <a:rPr lang="ru-RU" sz="3200" b="1" dirty="0">
                <a:solidFill>
                  <a:srgbClr val="C02500"/>
                </a:solidFill>
                <a:latin typeface="Tahoma" pitchFamily="34" charset="0"/>
              </a:rPr>
              <a:t>опыта работы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7971436" y="1612226"/>
          <a:ext cx="3370396" cy="476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" name="Acrobat Document" r:id="rId4" imgW="5667359" imgH="8020022" progId="Acrobat.Document.DC">
                  <p:embed/>
                </p:oleObj>
              </mc:Choice>
              <mc:Fallback>
                <p:oleObj name="Acrobat Document" r:id="rId4" imgW="5667359" imgH="8020022" progId="Acrobat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71436" y="1612226"/>
                        <a:ext cx="3370396" cy="476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919720" y="1636703"/>
          <a:ext cx="3178054" cy="4496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Acrobat Document" r:id="rId6" imgW="5667359" imgH="8020022" progId="Acrobat.Document.DC">
                  <p:embed/>
                </p:oleObj>
              </mc:Choice>
              <mc:Fallback>
                <p:oleObj name="Acrobat Document" r:id="rId6" imgW="5667359" imgH="8020022" progId="Acrobat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9720" y="1636703"/>
                        <a:ext cx="3178054" cy="4496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8"/>
          <p:cNvSpPr>
            <a:spLocks noChangeArrowheads="1"/>
          </p:cNvSpPr>
          <p:nvPr/>
        </p:nvSpPr>
        <p:spPr bwMode="auto">
          <a:xfrm rot="21046473">
            <a:off x="813705" y="4443517"/>
            <a:ext cx="7275610" cy="160303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мастер-классы для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Центрального, Южного, Уральского и Северо-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Западного Федеральных округов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480" y="1067498"/>
            <a:ext cx="2251066" cy="38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3129" y="706648"/>
            <a:ext cx="8229600" cy="6334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C02500"/>
                </a:solidFill>
                <a:latin typeface="Tahoma" pitchFamily="34" charset="0"/>
              </a:rPr>
              <a:t>Предъявление педагогами своего опыта работы 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96032" y="1941852"/>
            <a:ext cx="6898644" cy="267569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buNone/>
            </a:pPr>
            <a:r>
              <a:rPr 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</a:t>
            </a: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записал 10 </a:t>
            </a:r>
            <a:r>
              <a:rPr lang="ru-RU" sz="20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видео </a:t>
            </a: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актуальным </a:t>
            </a:r>
            <a:r>
              <a:rPr lang="ru-RU" sz="20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 </a:t>
            </a: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лингводидактики </a:t>
            </a:r>
            <a:r>
              <a:rPr lang="ru-RU" sz="20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сайте-канале </a:t>
            </a:r>
            <a:r>
              <a:rPr lang="ru-RU" sz="2000" b="1" dirty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 ПРОСВЕЩЕНИЯ и АКАДЕМИИ </a:t>
            </a:r>
            <a:endParaRPr lang="ru-RU" sz="2000" b="1" dirty="0" smtClean="0">
              <a:solidFill>
                <a:srgbClr val="572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572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722346"/>
              </p:ext>
            </p:extLst>
          </p:nvPr>
        </p:nvGraphicFramePr>
        <p:xfrm>
          <a:off x="7612247" y="1102316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Acrobat Document" r:id="rId4" imgW="5667359" imgH="8020022" progId="Acrobat.Document.DC">
                  <p:embed/>
                </p:oleObj>
              </mc:Choice>
              <mc:Fallback>
                <p:oleObj name="Acrobat Document" r:id="rId4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12247" y="1102316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76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" y="1"/>
            <a:ext cx="1217441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публикации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1052736"/>
            <a:ext cx="8823960" cy="54726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убликации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гимназии №12: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Е.В., Потапенко М.С., Пискарева В.С., Емельянова О.А., Мирошник Н.С., Карельская М.Д., Сурова Ж.Ю., Хрусталева О.С.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МОУ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12 г. Твери,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https://tverxii.ru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09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" y="1"/>
            <a:ext cx="1217441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публикации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2184" y="1052736"/>
            <a:ext cx="9363456" cy="54726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убликации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научно-методических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журналах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сайтах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видеоуроков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ФГОС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Е.Ю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Е.В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Ёлкина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Харинова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Г.В., Сурова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Ж.Ю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Евдокимова А.В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Максимовой А.А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Хрусталёва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Круглая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Е.Л,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ишин А.В.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34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4984" y="2313432"/>
            <a:ext cx="4370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Круглая Е.Л.,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Михайлова Е.Ю.,</a:t>
            </a:r>
            <a:r>
              <a:rPr lang="ru-RU" sz="2400" dirty="0" smtClean="0"/>
              <a:t>–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частники межрегионального образовательного проекта 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STREAM OF GLOSS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88" y="554437"/>
            <a:ext cx="3319928" cy="4566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28" y="2039112"/>
            <a:ext cx="3231068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1938" y="2274838"/>
            <a:ext cx="58380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М.Н., Михайлова Е.Ю., Потапенко М.С.</a:t>
            </a:r>
            <a:r>
              <a:rPr lang="ru-RU" sz="2400" dirty="0" smtClean="0"/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активное участие в работе цифрового образовательного ресурса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052730"/>
              </p:ext>
            </p:extLst>
          </p:nvPr>
        </p:nvGraphicFramePr>
        <p:xfrm>
          <a:off x="7139355" y="610821"/>
          <a:ext cx="4173414" cy="5658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Acrobat Document" r:id="rId4" imgW="5886354" imgH="8238812" progId="Acrobat.Document.DC">
                  <p:embed/>
                </p:oleObj>
              </mc:Choice>
              <mc:Fallback>
                <p:oleObj name="Acrobat Document" r:id="rId4" imgW="5886354" imgH="823881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39355" y="610821"/>
                        <a:ext cx="4173414" cy="5658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95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1938" y="640080"/>
            <a:ext cx="512345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Российской Электронной Школы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Бойко Ю.Я.,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Мартьянова Н.А.,           Михайловская Ю.В.,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Андреева Г.Н.,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Березина М.Н.,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Быкова М.К.,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Кудрявцева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.Н.,</a:t>
            </a: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Ликандрова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Т.А.,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Сурова Ж.Ю.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26" y="524636"/>
            <a:ext cx="4255389" cy="25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883" y="836712"/>
            <a:ext cx="8229600" cy="63341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  <a:endParaRPr lang="ru-RU" sz="3200" b="1" dirty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1066150" y="1849548"/>
            <a:ext cx="10059701" cy="1479035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 педагогов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обучились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повышения квалификации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истории России в современных реалиях»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-553527">
            <a:off x="1363377" y="3453281"/>
            <a:ext cx="10136391" cy="224623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педагога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обучились по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 повышения квалификации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обучающихся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критических ситуациях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Концепции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службы 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Российской Федерации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до 2025 года» </a:t>
            </a:r>
          </a:p>
        </p:txBody>
      </p:sp>
    </p:spTree>
    <p:extLst>
      <p:ext uri="{BB962C8B-B14F-4D97-AF65-F5344CB8AC3E}">
        <p14:creationId xmlns:p14="http://schemas.microsoft.com/office/powerpoint/2010/main" val="24693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1056" y="3803904"/>
            <a:ext cx="4581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solidFill>
                  <a:srgbClr val="C02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Мирошник Н.С. </a:t>
            </a:r>
          </a:p>
          <a:p>
            <a:pPr lvl="0"/>
            <a:r>
              <a:rPr lang="ru-RU" sz="3200" b="1" dirty="0">
                <a:solidFill>
                  <a:srgbClr val="C02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Толмачёва Е.В. </a:t>
            </a:r>
          </a:p>
          <a:p>
            <a:pPr lvl="0"/>
            <a:r>
              <a:rPr lang="ru-RU" sz="3200" b="1" dirty="0">
                <a:solidFill>
                  <a:srgbClr val="C02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</a:t>
            </a:r>
            <a:r>
              <a:rPr lang="ru-RU" sz="3200" b="1" dirty="0" smtClean="0">
                <a:solidFill>
                  <a:srgbClr val="C02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</a:t>
            </a:r>
          </a:p>
          <a:p>
            <a:pPr lvl="0"/>
            <a:r>
              <a:rPr lang="ru-RU" sz="3200" b="1" dirty="0" smtClean="0">
                <a:solidFill>
                  <a:srgbClr val="C02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Мерзлякова И.А.</a:t>
            </a:r>
            <a:endParaRPr lang="ru-RU" sz="3200" b="1" dirty="0">
              <a:solidFill>
                <a:srgbClr val="C02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489259"/>
              </p:ext>
            </p:extLst>
          </p:nvPr>
        </p:nvGraphicFramePr>
        <p:xfrm>
          <a:off x="6096000" y="2131505"/>
          <a:ext cx="5285232" cy="4305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Acrobat Document" r:id="rId4" imgW="8019826" imgH="5667062" progId="Acrobat.Document.DC">
                  <p:embed/>
                </p:oleObj>
              </mc:Choice>
              <mc:Fallback>
                <p:oleObj name="Acrobat Document" r:id="rId4" imgW="8019826" imgH="566706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2131505"/>
                        <a:ext cx="5285232" cy="4305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9" y="556389"/>
            <a:ext cx="5253170" cy="29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084" y="692696"/>
            <a:ext cx="8612387" cy="67011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68007" y="2301392"/>
            <a:ext cx="5007015" cy="27117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муниципального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разработок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«Время уходит - память остается»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«Методическая разработка внеклассного занятия»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88" y="1676662"/>
            <a:ext cx="3052950" cy="45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084" y="692696"/>
            <a:ext cx="8612387" cy="67011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10555" y="2301392"/>
            <a:ext cx="5864468" cy="27117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муниципального этапа, финалист регионального этапа Всероссийского конкурса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 России – 2022»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25" y="1555961"/>
            <a:ext cx="3228982" cy="484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240" y="225513"/>
            <a:ext cx="8640960" cy="92518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0240" y="1490472"/>
            <a:ext cx="8723376" cy="48920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Толмачева Елена Викторовна,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Михайлова </a:t>
            </a:r>
            <a:r>
              <a:rPr lang="ru-RU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Юрьевна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Емельянова Олеся Александровна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диплом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профессионального мастерства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лучший урок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1114692"/>
            <a:ext cx="8640960" cy="7200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конкурсы </a:t>
            </a:r>
            <a:endParaRPr lang="ru-RU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20240" y="1929384"/>
            <a:ext cx="8641080" cy="40919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муниципального этапа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профессионального мастерства педагогов «Мой лучший урок».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Михайловская Юлия Владимировна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Кривцова Ольга Викторовна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622308"/>
            <a:ext cx="9366120" cy="142617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71600" y="1899688"/>
            <a:ext cx="43159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Морошкина М.В.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во Всероссийском конкурсе. Номинация «Лучшая методическая разработка»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8545"/>
              </p:ext>
            </p:extLst>
          </p:nvPr>
        </p:nvGraphicFramePr>
        <p:xfrm>
          <a:off x="6775705" y="557785"/>
          <a:ext cx="4581144" cy="591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Acrobat Document" r:id="rId4" imgW="8019826" imgH="5667062" progId="Acrobat.Document.DC">
                  <p:embed/>
                </p:oleObj>
              </mc:Choice>
              <mc:Fallback>
                <p:oleObj name="Acrobat Document" r:id="rId4" imgW="8019826" imgH="566706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75705" y="557785"/>
                        <a:ext cx="4581144" cy="5916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36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704" y="622308"/>
            <a:ext cx="9366120" cy="14261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71600" y="1899688"/>
            <a:ext cx="4315968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Буневич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В.Р. -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Всероссийского конкурса методических идей для учителей английского языка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33" y="1655064"/>
            <a:ext cx="5854579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432" y="622308"/>
            <a:ext cx="9256392" cy="142617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конкурс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71600" y="1899688"/>
            <a:ext cx="5687568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Журина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И.Г.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 международном профессиональном конкурсе в номинации «Лучшая методическая разработка педагогов средней и старшей школы»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16" y="622308"/>
            <a:ext cx="3934068" cy="57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35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66857" y="723073"/>
            <a:ext cx="6067032" cy="367485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Михайловская Юлия Владимировна</a:t>
            </a:r>
            <a:endParaRPr lang="ru-RU" sz="3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премии лучшим учителям за достижения в педагогической деятельности, предоставляемых в </a:t>
            </a:r>
            <a:r>
              <a:rPr 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учителям образовательных организаций, реализующих образовательные программы начального общего, основного общего и среднего общего образования Российской Федерации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554" y="4791117"/>
            <a:ext cx="2410640" cy="167385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9" y="1116264"/>
            <a:ext cx="2199758" cy="3135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857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23592" y="404664"/>
            <a:ext cx="786956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методического сопровождения профессионального роста педагога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699" y="1844826"/>
            <a:ext cx="10269415" cy="4591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 является опытно-экспериментальной площадкой института стратегии развития образования Российской академии образования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«Апробация работы методик с детьми, испытывающими трудности в обучении»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970270" y="1715596"/>
            <a:ext cx="10348193" cy="3499800"/>
          </a:xfrm>
          <a:prstGeom prst="foldedCorner">
            <a:avLst>
              <a:gd name="adj" fmla="val 1021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педагогов русского языка и литературы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квалификации  в ФГБУ «Федеральный институт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родных языков народов РФ» по программе «Лингводидактические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культурологические основы обучения русскому языку как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государственному языку РФ и как родному языку».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23592" y="404664"/>
            <a:ext cx="786956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методического сопровождения профессионального роста педагога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7568" y="1844825"/>
            <a:ext cx="7704856" cy="461083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2021-2022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году гимназия продолжила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являться базовой федеральной площадкой издательства ПРОСВЕЩЕНИЯ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7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0704" y="4425696"/>
            <a:ext cx="10085832" cy="1901952"/>
          </a:xfrm>
        </p:spPr>
        <p:txBody>
          <a:bodyPr>
            <a:noAutofit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ru-RU" b="1" dirty="0">
                <a:solidFill>
                  <a:srgbClr val="C025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Березина Марина Николаевна, Коряков Андрей Вячеславович награждены нагрудным знаком «Почетный работник воспитания и просвещения Российской Федерации</a:t>
            </a:r>
            <a:r>
              <a:rPr lang="ru-RU" b="1" dirty="0" smtClean="0">
                <a:solidFill>
                  <a:srgbClr val="C025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25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C02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126" t="5749" r="11452" b="20945"/>
          <a:stretch/>
        </p:blipFill>
        <p:spPr>
          <a:xfrm>
            <a:off x="2667378" y="1068449"/>
            <a:ext cx="2253456" cy="311739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52" y="1055995"/>
            <a:ext cx="2270052" cy="312984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2751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3129" y="706648"/>
            <a:ext cx="8229600" cy="63341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 eaLnBrk="1" hangingPunct="1">
              <a:defRPr/>
            </a:pPr>
            <a:endParaRPr lang="ru-RU" sz="3200" b="1" dirty="0">
              <a:solidFill>
                <a:srgbClr val="C02500"/>
              </a:solidFill>
              <a:latin typeface="Tahoma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21046473">
            <a:off x="1329559" y="2234154"/>
            <a:ext cx="6707383" cy="4374420"/>
          </a:xfrm>
          <a:prstGeom prst="foldedCorner">
            <a:avLst>
              <a:gd name="adj" fmla="val 12500"/>
            </a:avLst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buNone/>
            </a:pPr>
            <a:endParaRPr lang="ru-RU" sz="20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 А.В. вошел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топ 30 учителей мира</a:t>
            </a: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рейтингу британского издательства </a:t>
            </a:r>
            <a:r>
              <a:rPr lang="en-US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 </a:t>
            </a:r>
          </a:p>
          <a:p>
            <a:pPr marL="0" lvl="0" indent="0">
              <a:buNone/>
            </a:pPr>
            <a:r>
              <a:rPr lang="en-US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PUBLISHING.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все лингвистические классы гимназии 12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Твери получили бесплатный доступ ко всем 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 ресурсам издательства. Каждый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теперь имеет свой личный кабинет на отдельной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платформе.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гимназия г. Твери –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единственное образовательное учреждение в России,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имеющая такой уникальный ресурс.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160" y="3515529"/>
            <a:ext cx="3099732" cy="302714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6" y="706648"/>
            <a:ext cx="3756688" cy="173017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36" y="1066131"/>
            <a:ext cx="2545456" cy="1691208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relaxedInset"/>
            <a:bevelB w="82550" h="44450" prst="angle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611880" y="612649"/>
            <a:ext cx="561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методического сопровождения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педагога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F7482-23D8-441E-A5FB-3402FDDDA20F}" type="slidenum">
              <a:rPr lang="ru-RU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63</a:t>
            </a:fld>
            <a:endParaRPr lang="ru-RU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11339" y="549275"/>
            <a:ext cx="82451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Успех каждого рождает один общий успех»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" y="1764792"/>
            <a:ext cx="10475976" cy="462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787944" y="2265880"/>
            <a:ext cx="10833276" cy="2798696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Василевская Н.М., Голубева С.В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Мартьянова Н.А., Бардина О.А.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требований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в работе учителя».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21046473">
            <a:off x="959742" y="2095658"/>
            <a:ext cx="6791874" cy="2308991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О.И.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«Основные изменения в школьных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программах и преподавании предметов в связи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переходом на новые образовательные 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761" y="1152143"/>
            <a:ext cx="3566222" cy="52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566" y="592015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C00000"/>
                </a:solidFill>
                <a:latin typeface="Tahoma" pitchFamily="34" charset="0"/>
              </a:rPr>
              <a:t>Профессиональный рост учителя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rot="-553527">
            <a:off x="881106" y="1898115"/>
            <a:ext cx="6791874" cy="1921118"/>
          </a:xfrm>
          <a:prstGeom prst="foldedCorner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О.И.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приняла участие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Взаимообучение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городов. Москва»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7783050" y="1366104"/>
          <a:ext cx="3605231" cy="5101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Acrobat Document" r:id="rId4" imgW="5667359" imgH="8020022" progId="Acrobat.Document.DC">
                  <p:embed/>
                </p:oleObj>
              </mc:Choice>
              <mc:Fallback>
                <p:oleObj name="Acrobat Document" r:id="rId4" imgW="5667359" imgH="8020022" progId="Acrobat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83050" y="1366104"/>
                        <a:ext cx="3605231" cy="5101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306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3262</TotalTime>
  <Words>2611</Words>
  <Application>Microsoft Office PowerPoint</Application>
  <PresentationFormat>Широкоэкранный</PresentationFormat>
  <Paragraphs>471</Paragraphs>
  <Slides>63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Cambria</vt:lpstr>
      <vt:lpstr>Tahoma</vt:lpstr>
      <vt:lpstr>Times New Roman</vt:lpstr>
      <vt:lpstr>Тема Office</vt:lpstr>
      <vt:lpstr>Acrobat Document</vt:lpstr>
      <vt:lpstr>Презентация PowerPoint</vt:lpstr>
      <vt:lpstr>Национальный проект «Образование» 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Профессиональный рост учителя</vt:lpstr>
      <vt:lpstr>Педагогические советы</vt:lpstr>
      <vt:lpstr> ПЕДАГОГИЧЕСКИЙ СОВЕТ </vt:lpstr>
      <vt:lpstr>ПЕДАГОГИЧЕСКИЙ СОВЕТ </vt:lpstr>
      <vt:lpstr>Аттестация педагогических работников </vt:lpstr>
      <vt:lpstr>Предъявление педагогами своего опыта работы </vt:lpstr>
      <vt:lpstr> Программа «Преемственность»  </vt:lpstr>
      <vt:lpstr>Презентация PowerPoint</vt:lpstr>
      <vt:lpstr>Работа творческих групп</vt:lpstr>
      <vt:lpstr>Работа творческих групп</vt:lpstr>
      <vt:lpstr>Работа творческих групп</vt:lpstr>
      <vt:lpstr>Предъявление педагогами своего опыта работы </vt:lpstr>
      <vt:lpstr>Подготовка учащихся к НОВОМУ формату ЕГЭ-2022 по английскому языку </vt:lpstr>
      <vt:lpstr>Развитие функциональной грамотности школьников как приоритетное направление в преподавании русского языка и литературы.</vt:lpstr>
      <vt:lpstr>Повышение качества обученности учеников начальной школы на основе компетентностно-деятельностного подхода</vt:lpstr>
      <vt:lpstr>Рабочая программа воспитания как нормативная основа воспитательной деятельности</vt:lpstr>
      <vt:lpstr> 6 педагогов гимназии предъявили опыт работы на панораме педагогических технологий в ноябре 2021</vt:lpstr>
      <vt:lpstr> 4 педагога гимназии предъявили опыт работы на панораме педагогических технологий  в марте 2022</vt:lpstr>
      <vt:lpstr> 10 педагогов гимназии предъявили опыт работы в творческих мастерских  в августе 2022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своего опыта работы </vt:lpstr>
      <vt:lpstr>Предъявление педагогами  своего опыта работы </vt:lpstr>
      <vt:lpstr>Предъявление педагогами своего опыта работы </vt:lpstr>
      <vt:lpstr>Наши публикации</vt:lpstr>
      <vt:lpstr>Наши публикации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  Муниципальные конкурсы </vt:lpstr>
      <vt:lpstr>  Муниципальные конкурсы </vt:lpstr>
      <vt:lpstr> Муниципальные конкурсы </vt:lpstr>
      <vt:lpstr> Муниципальные конкурсы </vt:lpstr>
      <vt:lpstr>Всероссийский конкурс</vt:lpstr>
      <vt:lpstr>Всероссийский конкурс</vt:lpstr>
      <vt:lpstr>Международный конкурс</vt:lpstr>
      <vt:lpstr>Презентация PowerPoint</vt:lpstr>
      <vt:lpstr> Результаты методического сопровождения профессионального роста педагога</vt:lpstr>
      <vt:lpstr> Результаты методического сопровождения профессионального роста педагога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Белова ИЕ</dc:creator>
  <cp:lastModifiedBy>Белова ИЕ</cp:lastModifiedBy>
  <cp:revision>139</cp:revision>
  <cp:lastPrinted>2022-08-29T12:46:02Z</cp:lastPrinted>
  <dcterms:created xsi:type="dcterms:W3CDTF">2022-03-28T07:41:37Z</dcterms:created>
  <dcterms:modified xsi:type="dcterms:W3CDTF">2022-09-05T15:00:20Z</dcterms:modified>
</cp:coreProperties>
</file>