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77" r:id="rId14"/>
    <p:sldId id="278" r:id="rId15"/>
    <p:sldId id="259" r:id="rId16"/>
    <p:sldId id="261" r:id="rId17"/>
    <p:sldId id="264" r:id="rId18"/>
    <p:sldId id="262" r:id="rId19"/>
    <p:sldId id="265" r:id="rId20"/>
    <p:sldId id="267" r:id="rId21"/>
    <p:sldId id="266" r:id="rId22"/>
    <p:sldId id="263" r:id="rId23"/>
    <p:sldId id="269" r:id="rId24"/>
    <p:sldId id="270" r:id="rId25"/>
    <p:sldId id="268" r:id="rId26"/>
    <p:sldId id="272" r:id="rId27"/>
    <p:sldId id="271" r:id="rId28"/>
    <p:sldId id="276" r:id="rId29"/>
    <p:sldId id="274" r:id="rId30"/>
    <p:sldId id="273" r:id="rId31"/>
    <p:sldId id="275" r:id="rId32"/>
    <p:sldId id="292" r:id="rId33"/>
    <p:sldId id="291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7"/>
    <p:restoredTop sz="94671"/>
  </p:normalViewPr>
  <p:slideViewPr>
    <p:cSldViewPr snapToGrid="0">
      <p:cViewPr varScale="1">
        <p:scale>
          <a:sx n="109" d="100"/>
          <a:sy n="109" d="100"/>
        </p:scale>
        <p:origin x="9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1B1B9-A6BB-4F3E-A605-27044DCB2382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8BB3A-45FC-46DA-88C4-F1FC16CEFA5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47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07E8-63EF-494A-863B-57A720B98F46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60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07E8-63EF-494A-863B-57A720B98F4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35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07E8-63EF-494A-863B-57A720B98F4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66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07E8-63EF-494A-863B-57A720B98F4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777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07E8-63EF-494A-863B-57A720B98F4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597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07E8-63EF-494A-863B-57A720B98F4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98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07E8-63EF-494A-863B-57A720B98F4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62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07E8-63EF-494A-863B-57A720B98F46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081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07E8-63EF-494A-863B-57A720B98F4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4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07E8-63EF-494A-863B-57A720B98F4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36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07E8-63EF-494A-863B-57A720B98F4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07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07E8-63EF-494A-863B-57A720B98F4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33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07E8-63EF-494A-863B-57A720B98F4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29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07E8-63EF-494A-863B-57A720B98F4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0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07E8-63EF-494A-863B-57A720B98F4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566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07E8-63EF-494A-863B-57A720B98F4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180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07E8-63EF-494A-863B-57A720B98F4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4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0002-22C9-497A-BB7C-0F15A387DA8E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5E3F-586C-4EB3-BECB-AC2B1302A4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53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0002-22C9-497A-BB7C-0F15A387DA8E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5E3F-586C-4EB3-BECB-AC2B1302A4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94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0002-22C9-497A-BB7C-0F15A387DA8E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5E3F-586C-4EB3-BECB-AC2B1302A4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2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0002-22C9-497A-BB7C-0F15A387DA8E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5E3F-586C-4EB3-BECB-AC2B1302A4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64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0002-22C9-497A-BB7C-0F15A387DA8E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5E3F-586C-4EB3-BECB-AC2B1302A4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89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0002-22C9-497A-BB7C-0F15A387DA8E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5E3F-586C-4EB3-BECB-AC2B1302A4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65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0002-22C9-497A-BB7C-0F15A387DA8E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5E3F-586C-4EB3-BECB-AC2B1302A4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2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0002-22C9-497A-BB7C-0F15A387DA8E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5E3F-586C-4EB3-BECB-AC2B1302A4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54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0002-22C9-497A-BB7C-0F15A387DA8E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5E3F-586C-4EB3-BECB-AC2B1302A4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73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0002-22C9-497A-BB7C-0F15A387DA8E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5E3F-586C-4EB3-BECB-AC2B1302A4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57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0002-22C9-497A-BB7C-0F15A387DA8E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5E3F-586C-4EB3-BECB-AC2B1302A4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72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50002-22C9-497A-BB7C-0F15A387DA8E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5E3F-586C-4EB3-BECB-AC2B1302A4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20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ADBB11-09FC-4AC9-8BE4-5BE5EF877BBF}"/>
              </a:ext>
            </a:extLst>
          </p:cNvPr>
          <p:cNvSpPr txBox="1"/>
          <p:nvPr/>
        </p:nvSpPr>
        <p:spPr>
          <a:xfrm>
            <a:off x="1130187" y="2426677"/>
            <a:ext cx="93326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spc="300" dirty="0">
                <a:solidFill>
                  <a:srgbClr val="002060"/>
                </a:solidFill>
                <a:latin typeface="Montserrat script=latin rev=2"/>
              </a:rPr>
              <a:t>ФОРМИРОВАНИЕ ГЛОБАЛЬНЫХ КОМПЕТЕНЦИЙ НА УРОКАХ И ВО ВНЕУРОЧНОЙ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8463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" y="-1863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0D580E-A3DC-4A65-A922-95B829852F06}"/>
              </a:ext>
            </a:extLst>
          </p:cNvPr>
          <p:cNvSpPr txBox="1"/>
          <p:nvPr/>
        </p:nvSpPr>
        <p:spPr>
          <a:xfrm>
            <a:off x="1154243" y="599607"/>
            <a:ext cx="72239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spc="300" dirty="0">
                <a:solidFill>
                  <a:schemeClr val="bg1">
                    <a:lumMod val="95000"/>
                  </a:schemeClr>
                </a:solidFill>
                <a:highlight>
                  <a:srgbClr val="BD3131"/>
                </a:highlight>
                <a:latin typeface="Montserrat script=latin rev=2"/>
              </a:rPr>
              <a:t> ДЕФИЦИТЫ </a:t>
            </a:r>
            <a:r>
              <a:rPr lang="ru-RU" sz="24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 script=latin rev=2"/>
              </a:rPr>
              <a:t> И ЗАТРУДНЕНИЯ, ВЫЯВЛЕННЫЕ В РЕЗУЛЬТАТЕ МАСШТАБНОЙ АПРОБАЦИИ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8FE75-2B44-467C-9AEF-AD0FF83D8C99}"/>
              </a:ext>
            </a:extLst>
          </p:cNvPr>
          <p:cNvSpPr txBox="1"/>
          <p:nvPr/>
        </p:nvSpPr>
        <p:spPr>
          <a:xfrm>
            <a:off x="1099937" y="2824988"/>
            <a:ext cx="443896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Дефициты познавательной деятельности учащихся: </a:t>
            </a:r>
          </a:p>
          <a:p>
            <a:pPr algn="ctr"/>
            <a:r>
              <a:rPr lang="ru-RU" sz="1600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● высказывают своё мнение или отношение к ситуации и «не видят» требование задания; </a:t>
            </a:r>
          </a:p>
          <a:p>
            <a:pPr algn="ctr"/>
            <a:r>
              <a:rPr lang="ru-RU" sz="1600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● затрудняются приводить примеры; </a:t>
            </a:r>
          </a:p>
          <a:p>
            <a:pPr algn="ctr"/>
            <a:r>
              <a:rPr lang="ru-RU" sz="1600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● дают «правильный» ответ, повторяя формулировку вопроса или приводя цитату из задания; </a:t>
            </a:r>
          </a:p>
          <a:p>
            <a:pPr algn="ctr"/>
            <a:r>
              <a:rPr lang="ru-RU" sz="1600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● затрудняются привести аргументы «за» или «против» определённых мнений, суждений, точек зрения; привести различные точки зрения на проблему или ситуацию.</a:t>
            </a:r>
          </a:p>
        </p:txBody>
      </p:sp>
      <p:sp>
        <p:nvSpPr>
          <p:cNvPr id="7" name="Прямоугольник: скругленные углы 17">
            <a:extLst>
              <a:ext uri="{FF2B5EF4-FFF2-40B4-BE49-F238E27FC236}">
                <a16:creationId xmlns:a16="http://schemas.microsoft.com/office/drawing/2014/main" id="{293E8CBB-946C-4FB0-8785-1E6678BF8E28}"/>
              </a:ext>
            </a:extLst>
          </p:cNvPr>
          <p:cNvSpPr/>
          <p:nvPr/>
        </p:nvSpPr>
        <p:spPr>
          <a:xfrm>
            <a:off x="838200" y="2523718"/>
            <a:ext cx="4868283" cy="3816390"/>
          </a:xfrm>
          <a:prstGeom prst="roundRect">
            <a:avLst>
              <a:gd name="adj" fmla="val 24737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E6FF23D-0C68-4981-AFCD-4AA7522F8A60}"/>
              </a:ext>
            </a:extLst>
          </p:cNvPr>
          <p:cNvSpPr/>
          <p:nvPr/>
        </p:nvSpPr>
        <p:spPr>
          <a:xfrm>
            <a:off x="1035464" y="2098039"/>
            <a:ext cx="712615" cy="732749"/>
          </a:xfrm>
          <a:prstGeom prst="ellipse">
            <a:avLst/>
          </a:prstGeom>
          <a:solidFill>
            <a:srgbClr val="BD3131"/>
          </a:solidFill>
          <a:ln>
            <a:solidFill>
              <a:srgbClr val="BD3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4F1391-7594-422E-B455-BAEC47C10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82" y="2242204"/>
            <a:ext cx="412181" cy="412181"/>
          </a:xfrm>
          <a:prstGeom prst="rect">
            <a:avLst/>
          </a:prstGeom>
        </p:spPr>
      </p:pic>
      <p:sp>
        <p:nvSpPr>
          <p:cNvPr id="10" name="Прямоугольник: скругленные углы 20">
            <a:extLst>
              <a:ext uri="{FF2B5EF4-FFF2-40B4-BE49-F238E27FC236}">
                <a16:creationId xmlns:a16="http://schemas.microsoft.com/office/drawing/2014/main" id="{458E88F3-0595-420A-96E1-EA9F7EA4E8B1}"/>
              </a:ext>
            </a:extLst>
          </p:cNvPr>
          <p:cNvSpPr/>
          <p:nvPr/>
        </p:nvSpPr>
        <p:spPr>
          <a:xfrm>
            <a:off x="6538353" y="2272006"/>
            <a:ext cx="5092737" cy="4052074"/>
          </a:xfrm>
          <a:prstGeom prst="roundRect">
            <a:avLst>
              <a:gd name="adj" fmla="val 24737"/>
            </a:avLst>
          </a:prstGeom>
          <a:noFill/>
          <a:ln>
            <a:solidFill>
              <a:srgbClr val="BD3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78AC5EC-F47D-41F6-B05B-5F826E83387A}"/>
              </a:ext>
            </a:extLst>
          </p:cNvPr>
          <p:cNvSpPr/>
          <p:nvPr/>
        </p:nvSpPr>
        <p:spPr>
          <a:xfrm>
            <a:off x="6646471" y="2125793"/>
            <a:ext cx="712615" cy="73274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46E6A6-B518-4AF0-B4B1-2A0AA4BB9D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27" y="2247574"/>
            <a:ext cx="433384" cy="433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441F53-54BA-4BFB-B489-C969FEF1F3A9}"/>
              </a:ext>
            </a:extLst>
          </p:cNvPr>
          <p:cNvSpPr txBox="1"/>
          <p:nvPr/>
        </p:nvSpPr>
        <p:spPr>
          <a:xfrm>
            <a:off x="7157907" y="3223061"/>
            <a:ext cx="4272925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b="1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Дефициты, связанные с организацией деятельности учащихся: </a:t>
            </a:r>
          </a:p>
          <a:p>
            <a:pPr algn="ctr"/>
            <a:r>
              <a:rPr lang="ru-RU" sz="1700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● не читают или не дочитывают инструкцию до конца; </a:t>
            </a:r>
          </a:p>
          <a:p>
            <a:pPr algn="ctr"/>
            <a:r>
              <a:rPr lang="ru-RU" sz="1700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● произвольно меняют местами блоки ответов; </a:t>
            </a:r>
          </a:p>
          <a:p>
            <a:pPr algn="ctr"/>
            <a:r>
              <a:rPr lang="ru-RU" sz="1700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● не заканчивают рассуждения; </a:t>
            </a:r>
          </a:p>
          <a:p>
            <a:pPr algn="ctr"/>
            <a:r>
              <a:rPr lang="ru-RU" sz="1700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● не используют предложенный формат ответа.</a:t>
            </a:r>
          </a:p>
        </p:txBody>
      </p:sp>
    </p:spTree>
    <p:extLst>
      <p:ext uri="{BB962C8B-B14F-4D97-AF65-F5344CB8AC3E}">
        <p14:creationId xmlns:p14="http://schemas.microsoft.com/office/powerpoint/2010/main" val="1403407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" y="-1863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9CBDB3-38BE-4A92-BB10-6533BDE245CB}"/>
              </a:ext>
            </a:extLst>
          </p:cNvPr>
          <p:cNvSpPr txBox="1"/>
          <p:nvPr/>
        </p:nvSpPr>
        <p:spPr>
          <a:xfrm>
            <a:off x="1106977" y="905858"/>
            <a:ext cx="93251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b="1" spc="300" dirty="0">
                <a:solidFill>
                  <a:srgbClr val="C00000"/>
                </a:solidFill>
                <a:latin typeface="Montserrat script=latin rev=2"/>
              </a:rPr>
              <a:t>УСЛОВИЯ</a:t>
            </a:r>
            <a:r>
              <a:rPr lang="ru-RU" sz="23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 script=latin rev=2"/>
              </a:rPr>
              <a:t>, НЕОБХОДИМЫЕ ДЛЯ ЦЕЛЕНАПРАВЛЕННОГО ФОРМИРОВАНИЯ ГЛОБАЛЬНОЙ КОМПЕТЕНТНОСТИ В ОБРАЗОВАТЕЛЬНОМ ПРОЦЕССЕ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E48C030-9564-4122-BDA0-D5CE7FF08C7C}"/>
              </a:ext>
            </a:extLst>
          </p:cNvPr>
          <p:cNvSpPr/>
          <p:nvPr/>
        </p:nvSpPr>
        <p:spPr>
          <a:xfrm>
            <a:off x="800099" y="2491740"/>
            <a:ext cx="3215640" cy="1714500"/>
          </a:xfrm>
          <a:prstGeom prst="rect">
            <a:avLst/>
          </a:prstGeom>
          <a:noFill/>
          <a:ln w="19050">
            <a:solidFill>
              <a:srgbClr val="BD3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F873240-DA1E-4028-84C6-A17F14366D17}"/>
              </a:ext>
            </a:extLst>
          </p:cNvPr>
          <p:cNvSpPr/>
          <p:nvPr/>
        </p:nvSpPr>
        <p:spPr>
          <a:xfrm>
            <a:off x="800100" y="4629865"/>
            <a:ext cx="3215640" cy="1714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9F3F6A7-9620-414D-B99D-DDB9C57221A0}"/>
              </a:ext>
            </a:extLst>
          </p:cNvPr>
          <p:cNvSpPr/>
          <p:nvPr/>
        </p:nvSpPr>
        <p:spPr>
          <a:xfrm>
            <a:off x="4503420" y="2491740"/>
            <a:ext cx="3200401" cy="1714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87F8E50-9383-454A-90CE-97CF47FE3429}"/>
              </a:ext>
            </a:extLst>
          </p:cNvPr>
          <p:cNvSpPr/>
          <p:nvPr/>
        </p:nvSpPr>
        <p:spPr>
          <a:xfrm>
            <a:off x="4488181" y="4629865"/>
            <a:ext cx="3215640" cy="1714500"/>
          </a:xfrm>
          <a:prstGeom prst="rect">
            <a:avLst/>
          </a:prstGeom>
          <a:noFill/>
          <a:ln w="19050">
            <a:solidFill>
              <a:srgbClr val="BD3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FDF4D78-BEF0-40F9-ADF9-8B2CD4857159}"/>
              </a:ext>
            </a:extLst>
          </p:cNvPr>
          <p:cNvSpPr/>
          <p:nvPr/>
        </p:nvSpPr>
        <p:spPr>
          <a:xfrm>
            <a:off x="8191501" y="2491740"/>
            <a:ext cx="3200401" cy="1714500"/>
          </a:xfrm>
          <a:prstGeom prst="rect">
            <a:avLst/>
          </a:prstGeom>
          <a:noFill/>
          <a:ln w="19050">
            <a:solidFill>
              <a:srgbClr val="BD3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B7586EB-14CB-46EC-B8F9-B1276CB2D5A2}"/>
              </a:ext>
            </a:extLst>
          </p:cNvPr>
          <p:cNvSpPr/>
          <p:nvPr/>
        </p:nvSpPr>
        <p:spPr>
          <a:xfrm>
            <a:off x="8191501" y="4629865"/>
            <a:ext cx="3200401" cy="1714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7DFD3C-7C04-446B-BD3C-3F742FD7FFC9}"/>
              </a:ext>
            </a:extLst>
          </p:cNvPr>
          <p:cNvSpPr txBox="1"/>
          <p:nvPr/>
        </p:nvSpPr>
        <p:spPr>
          <a:xfrm>
            <a:off x="4537709" y="4767758"/>
            <a:ext cx="313182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Отбор содержания с учетом возрастных особенностей школьников, накопленных ими контекстных знаний, а также "чувствительных" для российского общества вопросов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2ACCB6-A013-42F9-86C4-89872B5756C7}"/>
              </a:ext>
            </a:extLst>
          </p:cNvPr>
          <p:cNvSpPr txBox="1"/>
          <p:nvPr/>
        </p:nvSpPr>
        <p:spPr>
          <a:xfrm>
            <a:off x="4598434" y="2841158"/>
            <a:ext cx="2995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spc="150" dirty="0">
                <a:solidFill>
                  <a:schemeClr val="bg1">
                    <a:lumMod val="95000"/>
                  </a:schemeClr>
                </a:solidFill>
                <a:latin typeface="Montserrat script=latin rev=2"/>
              </a:rPr>
              <a:t>Целостность и непрерывность процесса в основной школе</a:t>
            </a:r>
          </a:p>
          <a:p>
            <a:endParaRPr lang="ru-RU" sz="1200" spc="150" dirty="0">
              <a:solidFill>
                <a:schemeClr val="bg1">
                  <a:lumMod val="95000"/>
                </a:schemeClr>
              </a:solidFill>
              <a:latin typeface="Montserrat script=latin rev=2"/>
            </a:endParaRPr>
          </a:p>
          <a:p>
            <a:r>
              <a:rPr lang="ru-RU" sz="1200" spc="150" dirty="0">
                <a:solidFill>
                  <a:schemeClr val="bg1">
                    <a:lumMod val="95000"/>
                  </a:schemeClr>
                </a:solidFill>
                <a:latin typeface="Montserrat script=latin rev=2"/>
              </a:rPr>
              <a:t>Сочетание образовательных и воспитательных целей и задач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C95D59-2990-4817-A76E-661124E4CDCB}"/>
              </a:ext>
            </a:extLst>
          </p:cNvPr>
          <p:cNvSpPr txBox="1"/>
          <p:nvPr/>
        </p:nvSpPr>
        <p:spPr>
          <a:xfrm>
            <a:off x="977860" y="5010061"/>
            <a:ext cx="28601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spc="150" dirty="0">
                <a:solidFill>
                  <a:schemeClr val="bg1">
                    <a:lumMod val="95000"/>
                  </a:schemeClr>
                </a:solidFill>
                <a:latin typeface="Montserrat script=latin rev=2"/>
              </a:rPr>
              <a:t>Учет требований преемственности и последовательного усложнения содержания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F91FAB-91AB-4A5A-90A6-F47B577E8CDA}"/>
              </a:ext>
            </a:extLst>
          </p:cNvPr>
          <p:cNvSpPr txBox="1"/>
          <p:nvPr/>
        </p:nvSpPr>
        <p:spPr>
          <a:xfrm>
            <a:off x="8355807" y="3059668"/>
            <a:ext cx="26660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Необходимость междисциплинарной интеграции учителей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154BC5-95C5-46F0-8C8D-124740E56E72}"/>
              </a:ext>
            </a:extLst>
          </p:cNvPr>
          <p:cNvSpPr txBox="1"/>
          <p:nvPr/>
        </p:nvSpPr>
        <p:spPr>
          <a:xfrm>
            <a:off x="977860" y="2983379"/>
            <a:ext cx="29034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Движение к общим целям и их дифференциация на каждом этапе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B8C639-55D1-4EE2-869F-12AB2F0177AB}"/>
              </a:ext>
            </a:extLst>
          </p:cNvPr>
          <p:cNvSpPr txBox="1"/>
          <p:nvPr/>
        </p:nvSpPr>
        <p:spPr>
          <a:xfrm>
            <a:off x="8355807" y="5117782"/>
            <a:ext cx="28583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spc="150" dirty="0">
                <a:solidFill>
                  <a:schemeClr val="bg1">
                    <a:lumMod val="95000"/>
                  </a:schemeClr>
                </a:solidFill>
                <a:latin typeface="Montserrat script=latin rev=2"/>
              </a:rPr>
              <a:t>Сочетание образовательных и воспитательных целей и задач</a:t>
            </a:r>
          </a:p>
        </p:txBody>
      </p:sp>
    </p:spTree>
    <p:extLst>
      <p:ext uri="{BB962C8B-B14F-4D97-AF65-F5344CB8AC3E}">
        <p14:creationId xmlns:p14="http://schemas.microsoft.com/office/powerpoint/2010/main" val="92817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" y="-1863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029B2D-877D-4288-817A-A58CCC6372D5}"/>
              </a:ext>
            </a:extLst>
          </p:cNvPr>
          <p:cNvSpPr txBox="1"/>
          <p:nvPr/>
        </p:nvSpPr>
        <p:spPr>
          <a:xfrm>
            <a:off x="1371912" y="698540"/>
            <a:ext cx="99966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spc="300" dirty="0">
                <a:solidFill>
                  <a:srgbClr val="C00000"/>
                </a:solidFill>
                <a:latin typeface="Montserrat script=latin rev=2"/>
              </a:rPr>
              <a:t>ОРГАНИЗАЦИЯ ДЕЯТЕЛЬНОСТИ УЧИТЕЛЯ </a:t>
            </a:r>
            <a:r>
              <a:rPr lang="ru-RU" sz="24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 script=latin rev=2"/>
              </a:rPr>
              <a:t>ПРИ ФОРМИРОВАНИИ ГЛОБАЛЬНОЙ КОМПЕТЕНТНОСТИ ШКОЛЬНИКОВ. «НОВЫЙ ВЗГЛЯД»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83630-9C77-4142-98B6-DE85B4265C55}"/>
              </a:ext>
            </a:extLst>
          </p:cNvPr>
          <p:cNvSpPr txBox="1"/>
          <p:nvPr/>
        </p:nvSpPr>
        <p:spPr>
          <a:xfrm>
            <a:off x="1105056" y="2052833"/>
            <a:ext cx="1026354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1. Целенаправленное формирование глобальной компетентности школьников не требует серьезной перестройки предметной деятельности учителя: важно проанализировать свои подходы к уроку и увидеть потенциал. </a:t>
            </a:r>
          </a:p>
          <a:p>
            <a:endParaRPr lang="ru-RU" sz="1600" spc="150" dirty="0">
              <a:solidFill>
                <a:prstClr val="black">
                  <a:lumMod val="85000"/>
                  <a:lumOff val="15000"/>
                </a:prstClr>
              </a:solidFill>
              <a:latin typeface="Montserrat script=latin rev=2"/>
            </a:endParaRPr>
          </a:p>
          <a:p>
            <a:r>
              <a:rPr lang="ru-RU" sz="1600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2. Работа на уроке: включение заданий в мотивационную часть урока, при изучении соответствующего по содержанию материала, при закреплении изученного, для организации дискуссии, при отработке соответствующих умений (навыков), в ряде случаев для проверки знаний. </a:t>
            </a:r>
          </a:p>
          <a:p>
            <a:endParaRPr lang="ru-RU" sz="1600" spc="150" dirty="0">
              <a:solidFill>
                <a:prstClr val="black">
                  <a:lumMod val="85000"/>
                  <a:lumOff val="15000"/>
                </a:prstClr>
              </a:solidFill>
              <a:latin typeface="Montserrat script=latin rev=2"/>
            </a:endParaRPr>
          </a:p>
          <a:p>
            <a:r>
              <a:rPr lang="ru-RU" sz="1600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3. Внеурочная деятельность: проведение внеклассных мероприятий (в том числе и в онлайн- формате), которые направлены на развитие и проявление качеств глобально компетентной личности. </a:t>
            </a:r>
          </a:p>
          <a:p>
            <a:endParaRPr lang="ru-RU" sz="1600" spc="150" dirty="0">
              <a:solidFill>
                <a:prstClr val="black">
                  <a:lumMod val="85000"/>
                  <a:lumOff val="15000"/>
                </a:prstClr>
              </a:solidFill>
              <a:latin typeface="Montserrat script=latin rev=2"/>
            </a:endParaRPr>
          </a:p>
          <a:p>
            <a:r>
              <a:rPr lang="ru-RU" sz="1600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4. Поиск единомышленников, работа в команде. </a:t>
            </a:r>
          </a:p>
          <a:p>
            <a:endParaRPr lang="ru-RU" sz="1600" spc="150" dirty="0">
              <a:solidFill>
                <a:prstClr val="black">
                  <a:lumMod val="85000"/>
                  <a:lumOff val="15000"/>
                </a:prstClr>
              </a:solidFill>
              <a:latin typeface="Montserrat script=latin rev=2"/>
            </a:endParaRPr>
          </a:p>
          <a:p>
            <a:r>
              <a:rPr lang="ru-RU" sz="1600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5. Работа по формированию глобальных компетенций – один из ответов на вопрос: как и чему учить сегодня для успеха ученика в будущем.</a:t>
            </a:r>
          </a:p>
        </p:txBody>
      </p:sp>
    </p:spTree>
    <p:extLst>
      <p:ext uri="{BB962C8B-B14F-4D97-AF65-F5344CB8AC3E}">
        <p14:creationId xmlns:p14="http://schemas.microsoft.com/office/powerpoint/2010/main" val="1892061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36" y="315553"/>
            <a:ext cx="4886854" cy="5488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36" y="5804464"/>
            <a:ext cx="2760800" cy="396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326" y="315553"/>
            <a:ext cx="6911404" cy="45573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4313211"/>
            <a:ext cx="5329217" cy="257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3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199" y="15720"/>
            <a:ext cx="8229600" cy="168508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r="7380"/>
          <a:stretch/>
        </p:blipFill>
        <p:spPr>
          <a:xfrm>
            <a:off x="133813" y="195469"/>
            <a:ext cx="11924372" cy="6517130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6902605" y="2991259"/>
            <a:ext cx="1349298" cy="925551"/>
          </a:xfrm>
          <a:prstGeom prst="wedgeEllipseCallout">
            <a:avLst>
              <a:gd name="adj1" fmla="val -124059"/>
              <a:gd name="adj2" fmla="val 26355"/>
            </a:avLst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64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199" y="15720"/>
            <a:ext cx="8229600" cy="168508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33706" y="685999"/>
            <a:ext cx="99245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АНАЛИЗИРУЙ, ОЦЕНИВАЙ И РАЗМЫШЛЯЙ,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ПРЕЖДЕ ЧЕМ ДЕЙСТВОВАТЬ…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ритическое мышление: рабочая схема - nastavnica.by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731" y="6150114"/>
            <a:ext cx="1176453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«Критическое мышление – система мыслительных стратегий и коммуникативных качеств, позволяющих эффективно взаимодействовать с информационной реальностью» (И.О.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Загашев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51255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199" y="15720"/>
            <a:ext cx="8229600" cy="168508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42916" t="38270" r="23196" b="33299"/>
          <a:stretch/>
        </p:blipFill>
        <p:spPr bwMode="auto">
          <a:xfrm>
            <a:off x="118945" y="381874"/>
            <a:ext cx="11954107" cy="6144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0263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199" y="15720"/>
            <a:ext cx="8229600" cy="168508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7855" y="1170498"/>
            <a:ext cx="7449014" cy="4849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Анализ.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находить связи между утверждениями, вопросами, аргументами.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Оценка.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оценивать надежность утверждений, убедительность доводов.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Объяснение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(аргументация). Умение объяснять ход своих мыслей/метод, защищать свои выводы.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Выведение гипотез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(планирование решений). Умение формировать гипотезы и самим делать выводы, обнаруживать нехватку информации.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ru-RU" sz="2400" b="1" u="sng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Саморегуляция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(контроль). Рефлексия, самопроверка и коррекция.</a:t>
            </a:r>
          </a:p>
        </p:txBody>
      </p:sp>
      <p:pic>
        <p:nvPicPr>
          <p:cNvPr id="4098" name="Picture 2" descr="Критическое мышление в мире постправды | Madan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69" y="15720"/>
            <a:ext cx="4867331" cy="29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9902283" y="1984917"/>
            <a:ext cx="546410" cy="36799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604809" y="1984917"/>
            <a:ext cx="468351" cy="39029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85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199" y="15720"/>
            <a:ext cx="8229600" cy="168508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97840" y="587239"/>
            <a:ext cx="10196317" cy="46807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ВСЕ ДУМАЮТ ОДИНАКОВО, ТОГДА НЕ ДУМАЕТ НИКТО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b="5632"/>
          <a:stretch/>
        </p:blipFill>
        <p:spPr>
          <a:xfrm>
            <a:off x="2375209" y="1171818"/>
            <a:ext cx="7009539" cy="495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2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199" y="15720"/>
            <a:ext cx="8229600" cy="168508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8199" y="1367176"/>
            <a:ext cx="10515600" cy="5157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—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произошло?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—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это произошло?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—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об этом сообщил?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—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это случилось?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—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произошло?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—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произошло?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4590" y="629687"/>
            <a:ext cx="824394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МЕТОДИКА ФАКТЧЕКИНГА «5W+H»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3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9032" y="614597"/>
            <a:ext cx="9828738" cy="93011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9032" y="2747197"/>
            <a:ext cx="9828738" cy="3053234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62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099E87-F51D-4636-AFEB-579B03E11E59}"/>
              </a:ext>
            </a:extLst>
          </p:cNvPr>
          <p:cNvSpPr txBox="1"/>
          <p:nvPr/>
        </p:nvSpPr>
        <p:spPr>
          <a:xfrm>
            <a:off x="1238235" y="1077300"/>
            <a:ext cx="51471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spc="300" dirty="0">
                <a:solidFill>
                  <a:srgbClr val="C00000"/>
                </a:solidFill>
                <a:latin typeface="Montserrat script=latin rev=2"/>
              </a:rPr>
              <a:t>ГЛОБАЛЬНАЯ КОМПЕТЕНТНОСТЬ </a:t>
            </a:r>
          </a:p>
          <a:p>
            <a:r>
              <a:rPr lang="ru-RU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cript=latin rev=2"/>
              </a:rPr>
              <a:t>— МНОГОМЕРНАЯ ЦЕЛЬ ОБРАЗОВАНИЯ ЧЕЛОВЕКА НА ПРОТЯЖЕНИИ ЕГО ЖИЗНИ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1DA80D-27DE-46ED-9B96-24B417734D14}"/>
              </a:ext>
            </a:extLst>
          </p:cNvPr>
          <p:cNvSpPr txBox="1"/>
          <p:nvPr/>
        </p:nvSpPr>
        <p:spPr>
          <a:xfrm>
            <a:off x="1189032" y="3415013"/>
            <a:ext cx="45324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cript=latin rev=2"/>
              </a:rPr>
              <a:t>Функционально грамотный человек –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 </a:t>
            </a:r>
          </a:p>
          <a:p>
            <a:r>
              <a:rPr lang="ru-RU" sz="1400" spc="150" dirty="0">
                <a:solidFill>
                  <a:srgbClr val="C00000"/>
                </a:solidFill>
                <a:latin typeface="Montserrat script=latin rev=2"/>
              </a:rPr>
              <a:t>А. А. Леонтьев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37ED5-4173-4D6F-BC44-9B31810E5EF8}"/>
              </a:ext>
            </a:extLst>
          </p:cNvPr>
          <p:cNvSpPr txBox="1"/>
          <p:nvPr/>
        </p:nvSpPr>
        <p:spPr>
          <a:xfrm>
            <a:off x="7023644" y="944819"/>
            <a:ext cx="36835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cript=latin rev=2"/>
              </a:rPr>
              <a:t>Глобальная компетентность определяется как многомерная способность, которая включает в себя:</a:t>
            </a:r>
          </a:p>
        </p:txBody>
      </p:sp>
      <p:sp>
        <p:nvSpPr>
          <p:cNvPr id="8" name="Прямоугольник: скругленные углы 13">
            <a:extLst>
              <a:ext uri="{FF2B5EF4-FFF2-40B4-BE49-F238E27FC236}">
                <a16:creationId xmlns:a16="http://schemas.microsoft.com/office/drawing/2014/main" id="{A713E8A2-73CE-41AF-ADD0-C8D60CB1FF30}"/>
              </a:ext>
            </a:extLst>
          </p:cNvPr>
          <p:cNvSpPr/>
          <p:nvPr/>
        </p:nvSpPr>
        <p:spPr>
          <a:xfrm>
            <a:off x="6828188" y="2261888"/>
            <a:ext cx="4289834" cy="54603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14">
            <a:extLst>
              <a:ext uri="{FF2B5EF4-FFF2-40B4-BE49-F238E27FC236}">
                <a16:creationId xmlns:a16="http://schemas.microsoft.com/office/drawing/2014/main" id="{2F09121E-4ACF-43AF-A07E-91FA3722E3CD}"/>
              </a:ext>
            </a:extLst>
          </p:cNvPr>
          <p:cNvSpPr/>
          <p:nvPr/>
        </p:nvSpPr>
        <p:spPr>
          <a:xfrm>
            <a:off x="6880561" y="2962335"/>
            <a:ext cx="4289834" cy="54603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15">
            <a:extLst>
              <a:ext uri="{FF2B5EF4-FFF2-40B4-BE49-F238E27FC236}">
                <a16:creationId xmlns:a16="http://schemas.microsoft.com/office/drawing/2014/main" id="{78920D72-D71A-4155-B616-ADD70F94CD14}"/>
              </a:ext>
            </a:extLst>
          </p:cNvPr>
          <p:cNvSpPr/>
          <p:nvPr/>
        </p:nvSpPr>
        <p:spPr>
          <a:xfrm>
            <a:off x="6880561" y="3693319"/>
            <a:ext cx="4289834" cy="54603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6">
            <a:extLst>
              <a:ext uri="{FF2B5EF4-FFF2-40B4-BE49-F238E27FC236}">
                <a16:creationId xmlns:a16="http://schemas.microsoft.com/office/drawing/2014/main" id="{E94E8587-59E6-48B3-B316-D3A936C50636}"/>
              </a:ext>
            </a:extLst>
          </p:cNvPr>
          <p:cNvSpPr/>
          <p:nvPr/>
        </p:nvSpPr>
        <p:spPr>
          <a:xfrm>
            <a:off x="6866595" y="4388620"/>
            <a:ext cx="4289834" cy="70305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9F8D28-7661-4C64-8F6C-99B7C219271A}"/>
              </a:ext>
            </a:extLst>
          </p:cNvPr>
          <p:cNvSpPr txBox="1"/>
          <p:nvPr/>
        </p:nvSpPr>
        <p:spPr>
          <a:xfrm>
            <a:off x="7559645" y="2284707"/>
            <a:ext cx="3549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4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способность изучать глобальные и межкультурные проблемы</a:t>
            </a:r>
            <a:endParaRPr lang="ru-RU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CE0424-2A15-4814-94AD-DB6776184EFA}"/>
              </a:ext>
            </a:extLst>
          </p:cNvPr>
          <p:cNvSpPr txBox="1"/>
          <p:nvPr/>
        </p:nvSpPr>
        <p:spPr>
          <a:xfrm>
            <a:off x="7538234" y="2966522"/>
            <a:ext cx="3367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4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понимать и ценить различные взгляды и мировоззрения</a:t>
            </a: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11E3E7-BD57-46C0-95D1-112C1BF91B10}"/>
              </a:ext>
            </a:extLst>
          </p:cNvPr>
          <p:cNvSpPr txBox="1"/>
          <p:nvPr/>
        </p:nvSpPr>
        <p:spPr>
          <a:xfrm>
            <a:off x="7559645" y="3680970"/>
            <a:ext cx="3367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4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успешно и уважительно взаимодействовать с другими</a:t>
            </a:r>
            <a:endParaRPr lang="ru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15A1A7-900C-497A-975F-7EF587B0F622}"/>
              </a:ext>
            </a:extLst>
          </p:cNvPr>
          <p:cNvSpPr txBox="1"/>
          <p:nvPr/>
        </p:nvSpPr>
        <p:spPr>
          <a:xfrm>
            <a:off x="7620835" y="4357936"/>
            <a:ext cx="35495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400" b="0" i="0" u="none" strike="noStrike" kern="1200" cap="none" spc="15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принимать меры для коллективного благополучия и устойчивого </a:t>
            </a:r>
            <a:r>
              <a:rPr kumimoji="0" lang="ru-RU" sz="14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развития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2B255C-4345-42FC-9924-D507D5FB2E7D}"/>
              </a:ext>
            </a:extLst>
          </p:cNvPr>
          <p:cNvSpPr txBox="1"/>
          <p:nvPr/>
        </p:nvSpPr>
        <p:spPr>
          <a:xfrm>
            <a:off x="6939083" y="2305844"/>
            <a:ext cx="76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cript=latin rev=2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FE2284-560D-471D-9401-28DB95833CF6}"/>
              </a:ext>
            </a:extLst>
          </p:cNvPr>
          <p:cNvSpPr txBox="1"/>
          <p:nvPr/>
        </p:nvSpPr>
        <p:spPr>
          <a:xfrm>
            <a:off x="6982689" y="3004871"/>
            <a:ext cx="76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cript=latin rev=2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2AEABA-2F8B-4936-8B13-55EB84C9E40F}"/>
              </a:ext>
            </a:extLst>
          </p:cNvPr>
          <p:cNvSpPr txBox="1"/>
          <p:nvPr/>
        </p:nvSpPr>
        <p:spPr>
          <a:xfrm>
            <a:off x="6982235" y="3716091"/>
            <a:ext cx="76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cript=latin rev=2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CD0796-5C8D-4B42-97A7-C772FEA40CA7}"/>
              </a:ext>
            </a:extLst>
          </p:cNvPr>
          <p:cNvSpPr txBox="1"/>
          <p:nvPr/>
        </p:nvSpPr>
        <p:spPr>
          <a:xfrm>
            <a:off x="6982235" y="4509315"/>
            <a:ext cx="76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300" dirty="0">
                <a:solidFill>
                  <a:schemeClr val="bg1">
                    <a:lumMod val="95000"/>
                  </a:schemeClr>
                </a:solidFill>
                <a:latin typeface="Montserrat script=latin rev=2"/>
              </a:rPr>
              <a:t>4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FEDCBBB-BD77-477F-9664-6B23C9C86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2" y="5522298"/>
            <a:ext cx="615044" cy="6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81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199" y="15720"/>
            <a:ext cx="8229600" cy="168508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025610" y="1159727"/>
            <a:ext cx="9996617" cy="512956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Эвфемизмы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«бомбардировка» используют словосочетание «непосредственная поддержка с воздуха».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эксперта…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вместо митинга пишут шествие или несогласованная акция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Оценочная лексика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новости встречаете оценку, значит она субъективна.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Стилистически сниженная лексика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ругательства или оскорбления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Мнения пользователей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новости о падении рубля журналист вставит негативные комментарии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3088" y="298430"/>
            <a:ext cx="76305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ЛЕКСИЧЕСКИЙ АНАЛИЗ ТЕКСТА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43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199" y="15720"/>
            <a:ext cx="8229600" cy="168508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149178" y="913229"/>
            <a:ext cx="10107827" cy="3747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Даны два утверждения и вывод.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Некоторые садовые растения имеют красивые цветы.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Некоторые деревья - садовые растения.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некоторые деревья имеют красивые цветы</a:t>
            </a: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ли сделан этот вывод?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Да                             Нет</a:t>
            </a:r>
          </a:p>
          <a:p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71518" y="165477"/>
            <a:ext cx="297179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ПРАКТИКУМ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3253" y="4864052"/>
            <a:ext cx="1024375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Нет.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Обоснование: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данном примере некоторые деревья могут иметь, а могут не иметь красивые цветы, потому что деревья могут быть и не садовые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8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199" y="15720"/>
            <a:ext cx="8229600" cy="168508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35676" y="671758"/>
            <a:ext cx="9922475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Рассмотрим два утверждения и вывод: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звери – зайцы. 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обитатели леса – звери.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Некоторые обитатели леса - зайцы.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Скажи, это единственно возможный вывод?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                            Нет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5676" y="4719003"/>
            <a:ext cx="996029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Нет.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Обоснование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обоих утверждениях говорится про некоторые объекты, значит, вывод неопределенный. Зайцы могут быть в лесу, а могут и не быть.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19286" y="83939"/>
            <a:ext cx="29835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ПРАКТИКУМ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7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199" y="15720"/>
            <a:ext cx="8229600" cy="168508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42998" y="672410"/>
            <a:ext cx="1013872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Даны два суждения и вывод.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Грязную воду нельзя пить. 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Эту жидкость нельзя пить.</a:t>
            </a:r>
          </a:p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Вывод: Эта жидкость - грязная вода.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ли этот вывод единственно возможным?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                            Нет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2998" y="4963441"/>
            <a:ext cx="1013872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Обоснование: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данном примере жидкость может быть грязной водой, а может быть и другой жидкостью, которую пить нельзя.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20432" y="239070"/>
            <a:ext cx="30405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ПРАКТИКУМ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3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199" y="15720"/>
            <a:ext cx="8229600" cy="168508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2977" y="488896"/>
            <a:ext cx="10046043" cy="5930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ГОТОВИМСЯ К ПОХОДУ.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из школьников хотя бы раз не мечтал принять участие в туристическом походе? Чтобы мечта стала реальностью, к походу нужно готовиться. Для подготовки туристов создаются специальные туристическом кружки или секции. Такой кружок пользовался особой популярностью в школе, где учился Алексей. В него можно было вступить с пятого класса. Для водного или горного туриста важно всё: знать маршрут, быть здоровым, сильным и выносливым, действовать в команде, владеть специальными туристическими навыками, в число которых входит и приготовление еды. На одном из занятий школьники разбирали важный вопрос: как организовать питание на маршруте. Будущие туристы знакомились с правилами составления дневного рациона, читали рецепты, а потом тренировались: готовили еду на специальной площадке в школьном саду.</a:t>
            </a:r>
          </a:p>
        </p:txBody>
      </p:sp>
    </p:spTree>
    <p:extLst>
      <p:ext uri="{BB962C8B-B14F-4D97-AF65-F5344CB8AC3E}">
        <p14:creationId xmlns:p14="http://schemas.microsoft.com/office/powerpoint/2010/main" val="2382020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199" y="15720"/>
            <a:ext cx="8229600" cy="168508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3717" y="191411"/>
            <a:ext cx="12191998" cy="6525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ПОТРЕБУЕТСЯ ЛИ В ДАННОЙ СИТУАЦИИ ПРИМЕНЕНИЕ СПЕЦИАЛЬНЫХ ТУРИСТИЧЕСКИХ НАВЫКОВ?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преодолеть горную вершину, туристы использовали канат и рубили ступеньки с помощью ледоруба.</a:t>
            </a:r>
          </a:p>
          <a:p>
            <a:pPr marL="342900" indent="-342900">
              <a:buFont typeface="+mj-lt"/>
              <a:buAutoNum type="arabicPeriod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Туристы сумели на попутной машине доставить упаковки и рюкзаки с разобранными байдарками к месту начала маршрута.</a:t>
            </a:r>
          </a:p>
          <a:p>
            <a:pPr marL="342900" indent="-342900">
              <a:buFont typeface="+mj-lt"/>
              <a:buAutoNum type="arabicPeriod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похода вместе со школьниками составили рацион питания на каждый день маршрута.</a:t>
            </a:r>
          </a:p>
          <a:p>
            <a:pPr marL="342900" indent="-342900">
              <a:buFont typeface="+mj-lt"/>
              <a:buAutoNum type="arabicPeriod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Туристы купили продукты на весь маршрут</a:t>
            </a:r>
          </a:p>
          <a:p>
            <a:pPr marL="342900" indent="-342900">
              <a:buFont typeface="+mj-lt"/>
              <a:buAutoNum type="arabicPeriod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маршрута туристы собрали байдарки.</a:t>
            </a:r>
          </a:p>
          <a:p>
            <a:pPr marL="342900" indent="-342900">
              <a:buFont typeface="+mj-lt"/>
              <a:buAutoNum type="arabicPeriod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Туристы готовили пищу на костре, а во время перехода – на туристическом примусе. 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81384" y="1484494"/>
            <a:ext cx="1694986" cy="6467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03677" y="2670506"/>
            <a:ext cx="1694986" cy="6467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нет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2328" y="3677908"/>
            <a:ext cx="1694986" cy="6467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да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39254" y="4385686"/>
            <a:ext cx="1694986" cy="6467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нет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95925" y="5208148"/>
            <a:ext cx="1694986" cy="6467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33344" y="6218060"/>
            <a:ext cx="1694986" cy="6467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да</a:t>
            </a:r>
          </a:p>
        </p:txBody>
      </p:sp>
    </p:spTree>
    <p:extLst>
      <p:ext uri="{BB962C8B-B14F-4D97-AF65-F5344CB8AC3E}">
        <p14:creationId xmlns:p14="http://schemas.microsoft.com/office/powerpoint/2010/main" val="17722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199" y="15720"/>
            <a:ext cx="8229600" cy="168508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720" y="239070"/>
            <a:ext cx="30652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ПРАКТИКУМ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58000" y="2150453"/>
            <a:ext cx="4444689" cy="70252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ОКТАЛИЗ</a:t>
            </a:r>
          </a:p>
        </p:txBody>
      </p:sp>
      <p:pic>
        <p:nvPicPr>
          <p:cNvPr id="7170" name="Picture 2" descr="Критическое мышление Все темы об осознанности - Психология просветления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29" y="15720"/>
            <a:ext cx="7437863" cy="6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095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74790" y="236760"/>
            <a:ext cx="7389340" cy="80288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ОВЛАДЕНИЯ ГЛОБАЛЬНОЙ КОМПЕТЕНТНОСТЬЮ</a:t>
            </a:r>
            <a:b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104774" y="1161833"/>
            <a:ext cx="9982452" cy="5288393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Критически рассматривать с различных точек зрения вопросы и ситуации глобального характера и межкультурного взаимодействия, а также эффективно действовать в этих ситуациях;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Осознавать, каким образом культурные, религиозные, политические, расовые и иные различия могут оказывать влияние на восприятие, суждения и взгляды;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Вступать в открытое, уважительное и эффективное взаимодействие с другими людьми на основе ценностей устойчивого развития и разделяемого всеми уважения к человеческому достоинству.</a:t>
            </a:r>
          </a:p>
          <a:p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16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91" y="15720"/>
            <a:ext cx="6411104" cy="3929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345" y="321075"/>
            <a:ext cx="3379601" cy="439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52" y="3121134"/>
            <a:ext cx="7152056" cy="313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945" y="1066106"/>
            <a:ext cx="3808001" cy="1189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1195" y="5028674"/>
            <a:ext cx="4014200" cy="19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5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199" y="15720"/>
            <a:ext cx="8229600" cy="168508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48032" y="619295"/>
            <a:ext cx="10083114" cy="643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Независимый?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Кто является источником информации?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Множественный?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другие источники, говорящие о том же?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Проверенный?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Источники предоставляли доказательства своих слов или опровергали претензии раньше?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Авторитетный?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Почему источнику можно верить?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Названный?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подписан источник? Сможете найти его в интернете?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ответили на все вопросы, значит, источнику можно доверять. Если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можете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ответить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два и более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вопроса,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доверяйте этой информации.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4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3C5B9-8CFB-4CAD-BF0E-008711874A8C}"/>
              </a:ext>
            </a:extLst>
          </p:cNvPr>
          <p:cNvSpPr txBox="1"/>
          <p:nvPr/>
        </p:nvSpPr>
        <p:spPr>
          <a:xfrm>
            <a:off x="1182836" y="1033045"/>
            <a:ext cx="6665798" cy="1302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03388">
              <a:lnSpc>
                <a:spcPct val="108000"/>
              </a:lnSpc>
            </a:pPr>
            <a:r>
              <a:rPr lang="ru-RU" sz="24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cript=latin rev=2"/>
              </a:rPr>
              <a:t>ОБЩЕСТВА </a:t>
            </a:r>
            <a:r>
              <a:rPr lang="ru-RU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cript=latin rev=2"/>
              </a:rPr>
              <a:t>СОВРЕМЕННОЙ ОБРАЗОВАТЕЛЬНОЙ СРЕДЕ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51DFF-CF5A-4875-A3F1-BC9EE96408C6}"/>
              </a:ext>
            </a:extLst>
          </p:cNvPr>
          <p:cNvSpPr txBox="1"/>
          <p:nvPr/>
        </p:nvSpPr>
        <p:spPr>
          <a:xfrm>
            <a:off x="1033526" y="1022984"/>
            <a:ext cx="1919537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30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ВЫЗОВЫ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61B0D33-84FF-4BAC-AF60-C19D59DF05F8}"/>
              </a:ext>
            </a:extLst>
          </p:cNvPr>
          <p:cNvGrpSpPr/>
          <p:nvPr/>
        </p:nvGrpSpPr>
        <p:grpSpPr>
          <a:xfrm>
            <a:off x="948518" y="1983840"/>
            <a:ext cx="6540817" cy="3836948"/>
            <a:chOff x="773657" y="2244487"/>
            <a:chExt cx="6540817" cy="38369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2D8C50-42AD-4399-8CD4-6B288B8060D5}"/>
                </a:ext>
              </a:extLst>
            </p:cNvPr>
            <p:cNvSpPr txBox="1"/>
            <p:nvPr/>
          </p:nvSpPr>
          <p:spPr>
            <a:xfrm>
              <a:off x="773657" y="2244487"/>
              <a:ext cx="6540817" cy="38369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600"/>
                </a:spcAft>
              </a:pPr>
              <a:r>
                <a:rPr 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cript=latin rev=2"/>
                </a:rPr>
                <a:t> </a:t>
              </a:r>
            </a:p>
            <a:p>
              <a:pPr>
                <a:spcBef>
                  <a:spcPts val="200"/>
                </a:spcBef>
                <a:spcAft>
                  <a:spcPts val="600"/>
                </a:spcAft>
              </a:pPr>
              <a:endParaRPr lang="ru-RU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cript=latin rev=2"/>
              </a:endParaRPr>
            </a:p>
            <a:p>
              <a:pPr indent="628650">
                <a:spcBef>
                  <a:spcPts val="200"/>
                </a:spcBef>
                <a:spcAft>
                  <a:spcPts val="1200"/>
                </a:spcAft>
              </a:pPr>
              <a:r>
                <a:rPr lang="ru-RU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cript=latin rev=2"/>
                </a:rPr>
                <a:t>Цифровизация всех сфер жизни </a:t>
              </a:r>
              <a:endParaRPr 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cript=latin rev=2"/>
              </a:endParaRPr>
            </a:p>
            <a:p>
              <a:pPr indent="628650">
                <a:spcBef>
                  <a:spcPts val="200"/>
                </a:spcBef>
                <a:spcAft>
                  <a:spcPts val="1200"/>
                </a:spcAft>
              </a:pPr>
              <a:r>
                <a:rPr lang="ru-RU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cript=latin rev=2"/>
                </a:rPr>
                <a:t>Автоматизация в промышленности и экономике </a:t>
              </a:r>
              <a:endParaRPr 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cript=latin rev=2"/>
              </a:endParaRPr>
            </a:p>
            <a:p>
              <a:pPr indent="628650">
                <a:spcBef>
                  <a:spcPts val="200"/>
                </a:spcBef>
                <a:spcAft>
                  <a:spcPts val="1200"/>
                </a:spcAft>
              </a:pPr>
              <a:r>
                <a:rPr lang="ru-RU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cript=latin rev=2"/>
                </a:rPr>
                <a:t>Глобализация экономики, знаний и технологий </a:t>
              </a:r>
              <a:endParaRPr 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cript=latin rev=2"/>
              </a:endParaRPr>
            </a:p>
            <a:p>
              <a:pPr indent="628650">
                <a:spcBef>
                  <a:spcPts val="200"/>
                </a:spcBef>
                <a:spcAft>
                  <a:spcPts val="1200"/>
                </a:spcAft>
              </a:pPr>
              <a:r>
                <a:rPr lang="ru-RU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cript=latin rev=2"/>
                </a:rPr>
                <a:t>Экологизация </a:t>
              </a:r>
              <a:endParaRPr 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cript=latin rev=2"/>
              </a:endParaRPr>
            </a:p>
            <a:p>
              <a:pPr indent="628650">
                <a:spcBef>
                  <a:spcPts val="200"/>
                </a:spcBef>
                <a:spcAft>
                  <a:spcPts val="1200"/>
                </a:spcAft>
              </a:pPr>
              <a:r>
                <a:rPr lang="ru-RU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cript=latin rev=2"/>
                </a:rPr>
                <a:t>Демографические изменения </a:t>
              </a:r>
              <a:endParaRPr 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cript=latin rev=2"/>
              </a:endParaRPr>
            </a:p>
            <a:p>
              <a:pPr indent="628650">
                <a:spcBef>
                  <a:spcPts val="200"/>
                </a:spcBef>
                <a:spcAft>
                  <a:spcPts val="1200"/>
                </a:spcAft>
              </a:pPr>
              <a:r>
                <a:rPr lang="ru-RU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cript=latin rev=2"/>
                </a:rPr>
                <a:t>Сетевое общество </a:t>
              </a:r>
              <a:endParaRPr 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cript=latin rev=2"/>
              </a:endParaRPr>
            </a:p>
            <a:p>
              <a:pPr marL="625475" indent="3175">
                <a:spcBef>
                  <a:spcPts val="200"/>
                </a:spcBef>
                <a:spcAft>
                  <a:spcPts val="1200"/>
                </a:spcAft>
              </a:pPr>
              <a:r>
                <a:rPr lang="ru-RU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cript=latin rev=2"/>
                </a:rPr>
                <a:t>Ускорение технологических и социальных изменений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9E996DF-D174-4885-980F-B5605D6C1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674" y="2983230"/>
              <a:ext cx="280895" cy="28089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2CBD9B5-793C-40EC-8384-3BB39110E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674" y="3407581"/>
              <a:ext cx="280895" cy="280895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CE324E7-9844-4659-98E5-F7D748193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673" y="3831932"/>
              <a:ext cx="280895" cy="28089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A46632-92CE-4C6D-A45B-EB49705EB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673" y="4256283"/>
              <a:ext cx="280895" cy="28089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C9085CF-F388-4E1B-971B-8D9E67777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672" y="4680634"/>
              <a:ext cx="280895" cy="28089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21DDF67-016A-4BA4-A5CB-6D32320DD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672" y="5104986"/>
              <a:ext cx="280895" cy="28089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068156-0A55-499D-BC63-2395B0CE9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672" y="5529339"/>
              <a:ext cx="280895" cy="2808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ACF6062-84E7-4F28-85CA-DDB8261E9E3F}"/>
              </a:ext>
            </a:extLst>
          </p:cNvPr>
          <p:cNvSpPr txBox="1"/>
          <p:nvPr/>
        </p:nvSpPr>
        <p:spPr>
          <a:xfrm>
            <a:off x="1042388" y="2283643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«Неопределённый будущий мир» </a:t>
            </a:r>
            <a:endParaRPr kumimoji="0" lang="en-US" b="1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script=latin rev=2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EA49C4-77D1-4236-9680-82BD3B5DEC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24962"/>
          <a:stretch/>
        </p:blipFill>
        <p:spPr>
          <a:xfrm>
            <a:off x="7234162" y="857611"/>
            <a:ext cx="3759567" cy="35907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C85973-A64F-45C7-967A-FA34BB33E076}"/>
              </a:ext>
            </a:extLst>
          </p:cNvPr>
          <p:cNvSpPr txBox="1"/>
          <p:nvPr/>
        </p:nvSpPr>
        <p:spPr>
          <a:xfrm>
            <a:off x="7523746" y="4560434"/>
            <a:ext cx="31803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cript=latin rev=2"/>
              </a:rPr>
              <a:t>Признание потенциала школьного образования и его возможностей в формировании ответственного гражданина, обладающего важнейшими компетенциями </a:t>
            </a:r>
          </a:p>
        </p:txBody>
      </p:sp>
    </p:spTree>
    <p:extLst>
      <p:ext uri="{BB962C8B-B14F-4D97-AF65-F5344CB8AC3E}">
        <p14:creationId xmlns:p14="http://schemas.microsoft.com/office/powerpoint/2010/main" val="2232252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199" y="15720"/>
            <a:ext cx="8229600" cy="168508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8" name="Picture 4" descr="Как воспитать критически мыслящего ученика? — Дидактор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" y="44287"/>
            <a:ext cx="6792795" cy="679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5895" y="450880"/>
            <a:ext cx="7765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0" cap="all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ПРОКАЧАТЬ КРИТИЧЕСКОЕ Мышление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qrcoder.ru/code/?http%3A%2F%2Fmel.fm%2Fblog%2Fdarya-fedorovna%2F93261-6-uprazhneny-dlya-razvitiya-kriticheskogo-myshleniya-doma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51" y="1409260"/>
            <a:ext cx="4112833" cy="411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83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2" y="-1863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199" y="15720"/>
            <a:ext cx="8229600" cy="168508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88" y="-33223"/>
            <a:ext cx="10426265" cy="71014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55136" y="415074"/>
            <a:ext cx="1040831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ЖИТЬ В ЗАБЛУЖДЕНИИ — ОДНА ОТВЕТСТВЕННОСТЬ, А СТАНОВИТЬСЯ ИХ ИСТОЧНИКОМ — СОВСЕМ ДРУГАЯ.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83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педагогического совета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6960" y="1268760"/>
            <a:ext cx="7498080" cy="4800600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заседаниях кафедр и методических объединений изучить сборники эталонных заданий по формированию глобальных компетенций из серии «Функциональная грамотность. Учимся для жизни».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банк заданий, направленных на формирование глобальных компетенций на уроках и во внеурочной деятельности.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Рекомендовать учителям гуманитарных предметов начать разработку мини-пособий в формате тетради –тренажёра по формированию глобальных компетенций.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" y="-1863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ADBB11-09FC-4AC9-8BE4-5BE5EF877BBF}"/>
              </a:ext>
            </a:extLst>
          </p:cNvPr>
          <p:cNvSpPr txBox="1"/>
          <p:nvPr/>
        </p:nvSpPr>
        <p:spPr>
          <a:xfrm>
            <a:off x="3054449" y="2450189"/>
            <a:ext cx="60979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b="1" spc="300" dirty="0">
                <a:solidFill>
                  <a:srgbClr val="002060"/>
                </a:solidFill>
                <a:latin typeface="Montserrat script=latin rev=2"/>
              </a:rPr>
              <a:t>СПАСИБО ЗА </a:t>
            </a:r>
          </a:p>
          <a:p>
            <a:pPr algn="ctr"/>
            <a:r>
              <a:rPr lang="ru-RU" sz="6000" b="1" spc="300" dirty="0" smtClean="0">
                <a:solidFill>
                  <a:srgbClr val="002060"/>
                </a:solidFill>
                <a:latin typeface="Montserrat script=latin rev=2"/>
              </a:rPr>
              <a:t>ВНИМАНИЕ</a:t>
            </a:r>
            <a:r>
              <a:rPr lang="ru-RU" sz="6000" b="1" spc="300" dirty="0">
                <a:solidFill>
                  <a:srgbClr val="002060"/>
                </a:solidFill>
                <a:latin typeface="Montserrat script=latin rev=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4710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" y="-1863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C0D5AD-0B23-49B1-9045-D02F4CD51621}"/>
              </a:ext>
            </a:extLst>
          </p:cNvPr>
          <p:cNvSpPr txBox="1"/>
          <p:nvPr/>
        </p:nvSpPr>
        <p:spPr>
          <a:xfrm>
            <a:off x="1662616" y="2354987"/>
            <a:ext cx="34446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V - volatility</a:t>
            </a:r>
            <a:r>
              <a:rPr 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 </a:t>
            </a:r>
            <a:endParaRPr lang="ru-RU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r>
              <a:rPr 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/</a:t>
            </a: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нестабильность, непостоянство/ </a:t>
            </a:r>
          </a:p>
          <a:p>
            <a:endParaRPr lang="ru-RU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r>
              <a:rPr lang="en-US" sz="1600" b="1" spc="150" dirty="0">
                <a:solidFill>
                  <a:srgbClr val="BD3131"/>
                </a:solidFill>
                <a:latin typeface="Montserrat script=latin rev=2"/>
              </a:rPr>
              <a:t>U - uncertainty</a:t>
            </a:r>
            <a:r>
              <a:rPr 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 </a:t>
            </a:r>
            <a:endParaRPr lang="ru-RU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r>
              <a:rPr 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/</a:t>
            </a: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неопределенность/ </a:t>
            </a:r>
          </a:p>
          <a:p>
            <a:endParaRPr lang="ru-RU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r>
              <a:rPr lang="ru-RU" sz="16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С - с</a:t>
            </a:r>
            <a:r>
              <a:rPr lang="en-US" sz="1600" b="1" spc="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omplexity</a:t>
            </a:r>
            <a:r>
              <a:rPr 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 </a:t>
            </a:r>
            <a:endParaRPr lang="ru-RU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r>
              <a:rPr 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/</a:t>
            </a: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сложность/ </a:t>
            </a:r>
          </a:p>
          <a:p>
            <a:endParaRPr lang="ru-RU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r>
              <a:rPr lang="en-US" sz="1600" b="1" spc="150" dirty="0">
                <a:solidFill>
                  <a:srgbClr val="BD3131"/>
                </a:solidFill>
                <a:latin typeface="Montserrat script=latin rev=2"/>
              </a:rPr>
              <a:t>A </a:t>
            </a:r>
            <a:r>
              <a:rPr lang="ru-RU" sz="1600" b="1" spc="150" dirty="0">
                <a:solidFill>
                  <a:srgbClr val="BD3131"/>
                </a:solidFill>
                <a:latin typeface="Montserrat script=latin rev=2"/>
              </a:rPr>
              <a:t>- </a:t>
            </a:r>
            <a:r>
              <a:rPr lang="en-US" sz="1600" b="1" spc="150" dirty="0">
                <a:solidFill>
                  <a:srgbClr val="BD3131"/>
                </a:solidFill>
                <a:latin typeface="Montserrat script=latin rev=2"/>
              </a:rPr>
              <a:t>ambiguity</a:t>
            </a:r>
            <a:r>
              <a:rPr 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 </a:t>
            </a:r>
            <a:endParaRPr lang="ru-RU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r>
              <a:rPr 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/</a:t>
            </a: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неоднозначность/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61248-93AA-48F0-BEDD-1837603AF581}"/>
              </a:ext>
            </a:extLst>
          </p:cNvPr>
          <p:cNvSpPr txBox="1"/>
          <p:nvPr/>
        </p:nvSpPr>
        <p:spPr>
          <a:xfrm>
            <a:off x="1662616" y="1440904"/>
            <a:ext cx="20294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V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BD3131"/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U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C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BD3131"/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A</a:t>
            </a:r>
            <a:endParaRPr lang="ru-RU" sz="3600" dirty="0">
              <a:solidFill>
                <a:srgbClr val="BD313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95B038-6369-410A-B4F8-C408994DAA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63" r="372" b="365"/>
          <a:stretch>
            <a:fillRect/>
          </a:stretch>
        </p:blipFill>
        <p:spPr>
          <a:xfrm>
            <a:off x="4537684" y="1529308"/>
            <a:ext cx="6409620" cy="4173986"/>
          </a:xfrm>
          <a:custGeom>
            <a:avLst/>
            <a:gdLst>
              <a:gd name="connsiteX0" fmla="*/ 1007181 w 6503670"/>
              <a:gd name="connsiteY0" fmla="*/ 0 h 4235232"/>
              <a:gd name="connsiteX1" fmla="*/ 5496489 w 6503670"/>
              <a:gd name="connsiteY1" fmla="*/ 0 h 4235232"/>
              <a:gd name="connsiteX2" fmla="*/ 6503670 w 6503670"/>
              <a:gd name="connsiteY2" fmla="*/ 1007181 h 4235232"/>
              <a:gd name="connsiteX3" fmla="*/ 6503670 w 6503670"/>
              <a:gd name="connsiteY3" fmla="*/ 3228051 h 4235232"/>
              <a:gd name="connsiteX4" fmla="*/ 5496489 w 6503670"/>
              <a:gd name="connsiteY4" fmla="*/ 4235232 h 4235232"/>
              <a:gd name="connsiteX5" fmla="*/ 1007181 w 6503670"/>
              <a:gd name="connsiteY5" fmla="*/ 4235232 h 4235232"/>
              <a:gd name="connsiteX6" fmla="*/ 0 w 6503670"/>
              <a:gd name="connsiteY6" fmla="*/ 3228051 h 4235232"/>
              <a:gd name="connsiteX7" fmla="*/ 0 w 6503670"/>
              <a:gd name="connsiteY7" fmla="*/ 1007181 h 4235232"/>
              <a:gd name="connsiteX8" fmla="*/ 1007181 w 6503670"/>
              <a:gd name="connsiteY8" fmla="*/ 0 h 423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03670" h="4235232">
                <a:moveTo>
                  <a:pt x="1007181" y="0"/>
                </a:moveTo>
                <a:lnTo>
                  <a:pt x="5496489" y="0"/>
                </a:lnTo>
                <a:cubicBezTo>
                  <a:pt x="6052740" y="0"/>
                  <a:pt x="6503670" y="450930"/>
                  <a:pt x="6503670" y="1007181"/>
                </a:cubicBezTo>
                <a:lnTo>
                  <a:pt x="6503670" y="3228051"/>
                </a:lnTo>
                <a:cubicBezTo>
                  <a:pt x="6503670" y="3784302"/>
                  <a:pt x="6052740" y="4235232"/>
                  <a:pt x="5496489" y="4235232"/>
                </a:cubicBezTo>
                <a:lnTo>
                  <a:pt x="1007181" y="4235232"/>
                </a:lnTo>
                <a:cubicBezTo>
                  <a:pt x="450930" y="4235232"/>
                  <a:pt x="0" y="3784302"/>
                  <a:pt x="0" y="3228051"/>
                </a:cubicBezTo>
                <a:lnTo>
                  <a:pt x="0" y="1007181"/>
                </a:lnTo>
                <a:cubicBezTo>
                  <a:pt x="0" y="450930"/>
                  <a:pt x="450930" y="0"/>
                  <a:pt x="100718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845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" y="-1863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755091-D509-46D5-BE02-DF4A47CA2440}"/>
              </a:ext>
            </a:extLst>
          </p:cNvPr>
          <p:cNvSpPr txBox="1"/>
          <p:nvPr/>
        </p:nvSpPr>
        <p:spPr>
          <a:xfrm>
            <a:off x="1108809" y="520095"/>
            <a:ext cx="52077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spc="300" dirty="0">
                <a:solidFill>
                  <a:srgbClr val="BD3131"/>
                </a:solidFill>
                <a:latin typeface="Montserrat script=latin rev=2"/>
              </a:rPr>
              <a:t>ГЛОБАЛЬНАЯ КОМПЕТЕНТНОСТЬ </a:t>
            </a:r>
            <a:r>
              <a:rPr lang="ru-RU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cript=latin rev=2"/>
              </a:rPr>
              <a:t>И «ГЛОБАЛЬНЫЕ КОМПЕТЕНЦИИ»</a:t>
            </a:r>
          </a:p>
        </p:txBody>
      </p:sp>
      <p:sp>
        <p:nvSpPr>
          <p:cNvPr id="6" name="Прямоугольник: скругленные углы 3">
            <a:extLst>
              <a:ext uri="{FF2B5EF4-FFF2-40B4-BE49-F238E27FC236}">
                <a16:creationId xmlns:a16="http://schemas.microsoft.com/office/drawing/2014/main" id="{17655648-01B5-44AD-856A-96F6D06EDF2A}"/>
              </a:ext>
            </a:extLst>
          </p:cNvPr>
          <p:cNvSpPr/>
          <p:nvPr/>
        </p:nvSpPr>
        <p:spPr>
          <a:xfrm>
            <a:off x="1371937" y="2655773"/>
            <a:ext cx="4238718" cy="3521190"/>
          </a:xfrm>
          <a:prstGeom prst="roundRect">
            <a:avLst>
              <a:gd name="adj" fmla="val 24737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7EEEBF-7945-44B4-ABA1-3DC6286DA25D}"/>
              </a:ext>
            </a:extLst>
          </p:cNvPr>
          <p:cNvSpPr txBox="1"/>
          <p:nvPr/>
        </p:nvSpPr>
        <p:spPr>
          <a:xfrm>
            <a:off x="1607084" y="3397132"/>
            <a:ext cx="38370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Глобальные компетенции </a:t>
            </a: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— это </a:t>
            </a:r>
            <a:r>
              <a:rPr lang="ru-RU" sz="1600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ценностно-интегративный </a:t>
            </a: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компонент функциональной грамотности, имеющий собственное предметное содержание, ценностную основу и нацеленный на формирование универсальных навыков (</a:t>
            </a:r>
            <a:r>
              <a:rPr lang="ru-RU" sz="1600" spc="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soft</a:t>
            </a: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 </a:t>
            </a:r>
            <a:r>
              <a:rPr lang="ru-RU" sz="1600" spc="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skills</a:t>
            </a: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). </a:t>
            </a:r>
          </a:p>
          <a:p>
            <a:pPr algn="ctr"/>
            <a:r>
              <a:rPr lang="ru-RU" sz="1600" spc="150" dirty="0">
                <a:solidFill>
                  <a:srgbClr val="BD3131"/>
                </a:solidFill>
                <a:latin typeface="Montserrat script=latin rev=2"/>
              </a:rPr>
              <a:t>Коваль, Дюкова, 2019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DB6A392-A02A-4B92-A5BB-4923DD262056}"/>
              </a:ext>
            </a:extLst>
          </p:cNvPr>
          <p:cNvSpPr/>
          <p:nvPr/>
        </p:nvSpPr>
        <p:spPr>
          <a:xfrm>
            <a:off x="3160938" y="2171020"/>
            <a:ext cx="655035" cy="713676"/>
          </a:xfrm>
          <a:prstGeom prst="ellipse">
            <a:avLst/>
          </a:prstGeom>
          <a:solidFill>
            <a:srgbClr val="BD3131"/>
          </a:solidFill>
          <a:ln>
            <a:solidFill>
              <a:srgbClr val="BD3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11">
            <a:extLst>
              <a:ext uri="{FF2B5EF4-FFF2-40B4-BE49-F238E27FC236}">
                <a16:creationId xmlns:a16="http://schemas.microsoft.com/office/drawing/2014/main" id="{02FB1DA5-7263-4C7B-BEE9-7D94698C2C1A}"/>
              </a:ext>
            </a:extLst>
          </p:cNvPr>
          <p:cNvSpPr/>
          <p:nvPr/>
        </p:nvSpPr>
        <p:spPr>
          <a:xfrm>
            <a:off x="6541596" y="2507591"/>
            <a:ext cx="4238718" cy="3764965"/>
          </a:xfrm>
          <a:prstGeom prst="roundRect">
            <a:avLst>
              <a:gd name="adj" fmla="val 24737"/>
            </a:avLst>
          </a:prstGeom>
          <a:solidFill>
            <a:srgbClr val="B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16686-BAE4-44D6-A7B8-72406BCE41A5}"/>
              </a:ext>
            </a:extLst>
          </p:cNvPr>
          <p:cNvSpPr txBox="1"/>
          <p:nvPr/>
        </p:nvSpPr>
        <p:spPr>
          <a:xfrm>
            <a:off x="6674936" y="2626378"/>
            <a:ext cx="3919943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spc="150" dirty="0">
                <a:solidFill>
                  <a:schemeClr val="bg1">
                    <a:lumMod val="95000"/>
                  </a:schemeClr>
                </a:solidFill>
                <a:latin typeface="Montserrat script=latin rev=2"/>
              </a:rPr>
              <a:t>Глобальная компетентность определяется как многомерная способность, которая включает в себя:</a:t>
            </a:r>
          </a:p>
          <a:p>
            <a:pPr algn="ctr"/>
            <a:r>
              <a:rPr lang="ru-RU" sz="1500" spc="150" dirty="0">
                <a:solidFill>
                  <a:schemeClr val="bg1">
                    <a:lumMod val="95000"/>
                  </a:schemeClr>
                </a:solidFill>
                <a:latin typeface="Montserrat script=latin rev=2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u-RU" sz="1500" spc="150" dirty="0">
                <a:solidFill>
                  <a:schemeClr val="bg1">
                    <a:lumMod val="95000"/>
                  </a:schemeClr>
                </a:solidFill>
                <a:latin typeface="Montserrat script=latin rev=2"/>
              </a:rPr>
              <a:t>● способность изучать глобальные и межкультурные проблемы</a:t>
            </a:r>
          </a:p>
          <a:p>
            <a:pPr algn="ctr">
              <a:spcAft>
                <a:spcPts val="600"/>
              </a:spcAft>
            </a:pPr>
            <a:r>
              <a:rPr lang="ru-RU" sz="1500" spc="150" dirty="0">
                <a:solidFill>
                  <a:schemeClr val="bg1">
                    <a:lumMod val="95000"/>
                  </a:schemeClr>
                </a:solidFill>
                <a:latin typeface="Montserrat script=latin rev=2"/>
              </a:rPr>
              <a:t>● понимать и ценить различные взгляды и мировоззрения, </a:t>
            </a:r>
          </a:p>
          <a:p>
            <a:pPr algn="ctr">
              <a:spcAft>
                <a:spcPts val="600"/>
              </a:spcAft>
            </a:pPr>
            <a:r>
              <a:rPr lang="ru-RU" sz="1500" spc="150" dirty="0">
                <a:solidFill>
                  <a:schemeClr val="bg1">
                    <a:lumMod val="95000"/>
                  </a:schemeClr>
                </a:solidFill>
                <a:latin typeface="Montserrat script=latin rev=2"/>
              </a:rPr>
              <a:t>● успешно и уважительно взаимодействовать с другими</a:t>
            </a:r>
          </a:p>
          <a:p>
            <a:pPr algn="ctr">
              <a:spcAft>
                <a:spcPts val="600"/>
              </a:spcAft>
            </a:pPr>
            <a:r>
              <a:rPr lang="ru-RU" sz="1500" spc="150" dirty="0">
                <a:solidFill>
                  <a:schemeClr val="bg1">
                    <a:lumMod val="95000"/>
                  </a:schemeClr>
                </a:solidFill>
                <a:latin typeface="Montserrat script=latin rev=2"/>
              </a:rPr>
              <a:t>● принимать меры для коллективного благополучия и устойчивого развития.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D29EDCE-DDD3-485E-87F0-D7BDECF31523}"/>
              </a:ext>
            </a:extLst>
          </p:cNvPr>
          <p:cNvSpPr/>
          <p:nvPr/>
        </p:nvSpPr>
        <p:spPr>
          <a:xfrm>
            <a:off x="8391152" y="2015816"/>
            <a:ext cx="655035" cy="713676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657DEC-8730-402A-A308-070BF1E49B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94" y="2327131"/>
            <a:ext cx="401453" cy="4014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B96057-B9BE-40DD-B671-D46C5D5471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617" y="2136806"/>
            <a:ext cx="422104" cy="4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0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481" y="745860"/>
            <a:ext cx="10285388" cy="108493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3481" y="2755624"/>
            <a:ext cx="10285388" cy="3561445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3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0">
            <a:extLst>
              <a:ext uri="{FF2B5EF4-FFF2-40B4-BE49-F238E27FC236}">
                <a16:creationId xmlns:a16="http://schemas.microsoft.com/office/drawing/2014/main" id="{3DBDAFAE-BF64-4241-ADE0-3AE48F04CB7E}"/>
              </a:ext>
            </a:extLst>
          </p:cNvPr>
          <p:cNvSpPr/>
          <p:nvPr/>
        </p:nvSpPr>
        <p:spPr>
          <a:xfrm>
            <a:off x="632584" y="5939058"/>
            <a:ext cx="11036761" cy="570686"/>
          </a:xfrm>
          <a:prstGeom prst="roundRect">
            <a:avLst>
              <a:gd name="adj" fmla="val 50000"/>
            </a:avLst>
          </a:prstGeom>
          <a:solidFill>
            <a:srgbClr val="B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spc="150" dirty="0">
              <a:solidFill>
                <a:schemeClr val="bg1">
                  <a:lumMod val="95000"/>
                </a:schemeClr>
              </a:solidFill>
              <a:latin typeface="Montserrat script=latin rev=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0452E-9307-44AB-89B8-FE2167A7AC37}"/>
              </a:ext>
            </a:extLst>
          </p:cNvPr>
          <p:cNvSpPr txBox="1"/>
          <p:nvPr/>
        </p:nvSpPr>
        <p:spPr>
          <a:xfrm>
            <a:off x="784161" y="1130188"/>
            <a:ext cx="110367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spc="150" dirty="0">
                <a:solidFill>
                  <a:srgbClr val="C00000"/>
                </a:solidFill>
                <a:latin typeface="Montserrat script=latin rev=2"/>
              </a:rPr>
              <a:t>Глобальная компетентность </a:t>
            </a: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(глобальные компетенции)  - это специфический обособленный ценностно-интегративный компонент функциональной грамотности, имеющий собственное предметное содержание, ценностную основу и нацеленный на формирование универсальных навыков (</a:t>
            </a:r>
            <a:r>
              <a:rPr lang="ru-RU" sz="1600" spc="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soft</a:t>
            </a: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 </a:t>
            </a:r>
            <a:r>
              <a:rPr lang="ru-RU" sz="1600" spc="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skills</a:t>
            </a: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).</a:t>
            </a:r>
          </a:p>
          <a:p>
            <a:pPr algn="r"/>
            <a:r>
              <a:rPr lang="ru-RU" sz="1600" spc="150" dirty="0">
                <a:solidFill>
                  <a:srgbClr val="C00000"/>
                </a:solidFill>
                <a:latin typeface="Montserrat script=latin rev=2"/>
              </a:rPr>
              <a:t>Коваль, Дюкова,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BF11C-9435-489B-BA43-ACB4E47FE523}"/>
              </a:ext>
            </a:extLst>
          </p:cNvPr>
          <p:cNvSpPr txBox="1"/>
          <p:nvPr/>
        </p:nvSpPr>
        <p:spPr>
          <a:xfrm>
            <a:off x="3113797" y="2223671"/>
            <a:ext cx="5964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СТРУКТУРА ГЛОБАЛЬНОЙ КОМПЕТЕНЦИИ</a:t>
            </a: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id="{EE5ED0E7-2FCB-4087-B1BF-3014E487EA60}"/>
              </a:ext>
            </a:extLst>
          </p:cNvPr>
          <p:cNvSpPr/>
          <p:nvPr/>
        </p:nvSpPr>
        <p:spPr>
          <a:xfrm>
            <a:off x="1216679" y="2809331"/>
            <a:ext cx="2050556" cy="48578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 ЗНАНИЕ,</a:t>
            </a:r>
          </a:p>
          <a:p>
            <a:pPr algn="ctr"/>
            <a:r>
              <a:rPr lang="ru-RU" sz="1600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ПОНИМАНИЕ</a:t>
            </a:r>
            <a:endParaRPr lang="ru-RU" sz="1600" dirty="0"/>
          </a:p>
        </p:txBody>
      </p:sp>
      <p:sp>
        <p:nvSpPr>
          <p:cNvPr id="9" name="Прямоугольник: скругленные углы 22">
            <a:extLst>
              <a:ext uri="{FF2B5EF4-FFF2-40B4-BE49-F238E27FC236}">
                <a16:creationId xmlns:a16="http://schemas.microsoft.com/office/drawing/2014/main" id="{F93E3D39-DECF-49CB-B476-0FEF2F82B39F}"/>
              </a:ext>
            </a:extLst>
          </p:cNvPr>
          <p:cNvSpPr/>
          <p:nvPr/>
        </p:nvSpPr>
        <p:spPr>
          <a:xfrm>
            <a:off x="4955297" y="2809331"/>
            <a:ext cx="2050556" cy="485784"/>
          </a:xfrm>
          <a:prstGeom prst="roundRect">
            <a:avLst>
              <a:gd name="adj" fmla="val 50000"/>
            </a:avLst>
          </a:prstGeom>
          <a:solidFill>
            <a:srgbClr val="B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150" dirty="0" smtClean="0">
                <a:solidFill>
                  <a:schemeClr val="bg1">
                    <a:lumMod val="95000"/>
                  </a:schemeClr>
                </a:solidFill>
                <a:latin typeface="Montserrat script=latin rev=2"/>
              </a:rPr>
              <a:t>УМЕНИЯ</a:t>
            </a:r>
            <a:endParaRPr lang="ru-RU" sz="1600" spc="150" dirty="0">
              <a:solidFill>
                <a:schemeClr val="bg1">
                  <a:lumMod val="95000"/>
                </a:schemeClr>
              </a:solidFill>
              <a:latin typeface="Montserrat script=latin rev=2"/>
            </a:endParaRPr>
          </a:p>
        </p:txBody>
      </p:sp>
      <p:sp>
        <p:nvSpPr>
          <p:cNvPr id="10" name="Прямоугольник: скругленные углы 23">
            <a:extLst>
              <a:ext uri="{FF2B5EF4-FFF2-40B4-BE49-F238E27FC236}">
                <a16:creationId xmlns:a16="http://schemas.microsoft.com/office/drawing/2014/main" id="{C964839D-ACBF-4987-9EE0-3CAB86BA9141}"/>
              </a:ext>
            </a:extLst>
          </p:cNvPr>
          <p:cNvSpPr/>
          <p:nvPr/>
        </p:nvSpPr>
        <p:spPr>
          <a:xfrm>
            <a:off x="9002903" y="2850698"/>
            <a:ext cx="2039377" cy="40305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ОТНОШЕНИЕ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EA1EAB-D1F6-4CC4-BA2B-4C7A51F3C292}"/>
              </a:ext>
            </a:extLst>
          </p:cNvPr>
          <p:cNvSpPr txBox="1"/>
          <p:nvPr/>
        </p:nvSpPr>
        <p:spPr>
          <a:xfrm>
            <a:off x="784161" y="3619152"/>
            <a:ext cx="29155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Осознание и понимание глобальных проблем</a:t>
            </a:r>
          </a:p>
          <a:p>
            <a:pPr algn="ctr">
              <a:spcAft>
                <a:spcPts val="1200"/>
              </a:spcAft>
            </a:pP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Осознание и понимание культурного разнообразия, межкультурных различий</a:t>
            </a:r>
            <a:endParaRPr 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pPr algn="ctr"/>
            <a:endParaRPr 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pPr algn="ctr"/>
            <a:endParaRPr 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pPr algn="ctr"/>
            <a:r>
              <a:rPr lang="ru-RU" sz="1600" spc="150" dirty="0">
                <a:solidFill>
                  <a:srgbClr val="BD3131"/>
                </a:solidFill>
                <a:latin typeface="Montserrat script=latin rev=2"/>
              </a:rPr>
              <a:t>ОЦЕНИВАЕТСЯ(текст)</a:t>
            </a:r>
            <a:endParaRPr lang="ru-RU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48E2AF-BA39-4101-963D-65BA6CA995C5}"/>
              </a:ext>
            </a:extLst>
          </p:cNvPr>
          <p:cNvSpPr txBox="1"/>
          <p:nvPr/>
        </p:nvSpPr>
        <p:spPr>
          <a:xfrm>
            <a:off x="4236531" y="3658393"/>
            <a:ext cx="348808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Аналитическое и критическое мышление</a:t>
            </a:r>
          </a:p>
          <a:p>
            <a:pPr algn="ctr">
              <a:spcAft>
                <a:spcPts val="1200"/>
              </a:spcAft>
            </a:pP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Способность уважительно и эффективно взаимодействовать </a:t>
            </a:r>
          </a:p>
          <a:p>
            <a:pPr algn="ctr">
              <a:spcAft>
                <a:spcPts val="1200"/>
              </a:spcAft>
            </a:pP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Гибкость</a:t>
            </a:r>
            <a:endParaRPr 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pPr algn="ctr"/>
            <a:endParaRPr 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pPr algn="ctr"/>
            <a:endParaRPr 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pPr algn="ctr"/>
            <a:r>
              <a:rPr lang="ru-RU" sz="1600" spc="150" dirty="0">
                <a:solidFill>
                  <a:srgbClr val="BD3131"/>
                </a:solidFill>
                <a:latin typeface="Montserrat script=latin rev=2"/>
              </a:rPr>
              <a:t>ОЦЕНИВАЕТСЯ (текст)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616405-F41E-4627-B95F-89315A52EDE2}"/>
              </a:ext>
            </a:extLst>
          </p:cNvPr>
          <p:cNvSpPr txBox="1"/>
          <p:nvPr/>
        </p:nvSpPr>
        <p:spPr>
          <a:xfrm>
            <a:off x="8343827" y="3548316"/>
            <a:ext cx="332551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Уважение к другим культурам </a:t>
            </a:r>
            <a:endParaRPr 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pPr algn="ctr">
              <a:spcAft>
                <a:spcPts val="1200"/>
              </a:spcAft>
            </a:pP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Открытость к взаимодействию с другими культурами </a:t>
            </a:r>
            <a:endParaRPr 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pPr algn="ctr">
              <a:spcAft>
                <a:spcPts val="1200"/>
              </a:spcAft>
            </a:pP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Широта взглядов, кругозор</a:t>
            </a:r>
            <a:endParaRPr 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pPr algn="ctr">
              <a:spcAft>
                <a:spcPts val="1200"/>
              </a:spcAft>
            </a:pP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Ответственность </a:t>
            </a:r>
            <a:endParaRPr 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pPr algn="ctr"/>
            <a:endParaRPr 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pPr algn="ctr"/>
            <a:r>
              <a:rPr lang="ru-RU" sz="1600" spc="150" dirty="0">
                <a:solidFill>
                  <a:srgbClr val="BD3131"/>
                </a:solidFill>
                <a:latin typeface="Montserrat script=latin rev=2"/>
              </a:rPr>
              <a:t>ОЦЕНИВАЕТСЯ (анкета)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F9529F-DBAC-4ACD-903B-15B45FBE0972}"/>
              </a:ext>
            </a:extLst>
          </p:cNvPr>
          <p:cNvSpPr txBox="1"/>
          <p:nvPr/>
        </p:nvSpPr>
        <p:spPr>
          <a:xfrm>
            <a:off x="-1155161" y="6034172"/>
            <a:ext cx="5964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spc="150" dirty="0">
                <a:solidFill>
                  <a:schemeClr val="bg1">
                    <a:lumMod val="95000"/>
                  </a:schemeClr>
                </a:solidFill>
                <a:latin typeface="Montserrat script=latin rev=2"/>
              </a:rPr>
              <a:t>ЦЕННОСТИ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2A0EC73-C88D-4C98-9A4A-3DEC5693CCDA}"/>
              </a:ext>
            </a:extLst>
          </p:cNvPr>
          <p:cNvCxnSpPr/>
          <p:nvPr/>
        </p:nvCxnSpPr>
        <p:spPr>
          <a:xfrm>
            <a:off x="2721986" y="6203449"/>
            <a:ext cx="6058503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2051BF1-DCB1-4582-96DB-9B7A36FB521F}"/>
              </a:ext>
            </a:extLst>
          </p:cNvPr>
          <p:cNvSpPr txBox="1"/>
          <p:nvPr/>
        </p:nvSpPr>
        <p:spPr>
          <a:xfrm>
            <a:off x="6940198" y="6025299"/>
            <a:ext cx="6579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15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tserrat script=latin rev=2"/>
              </a:rPr>
              <a:t>НЕ ОЦЕНИВАЕТСЯ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308091-D8D5-4F51-91B7-F889E8FF4B8B}"/>
              </a:ext>
            </a:extLst>
          </p:cNvPr>
          <p:cNvSpPr txBox="1"/>
          <p:nvPr/>
        </p:nvSpPr>
        <p:spPr>
          <a:xfrm>
            <a:off x="4719861" y="5861641"/>
            <a:ext cx="2828482" cy="738664"/>
          </a:xfrm>
          <a:prstGeom prst="rect">
            <a:avLst/>
          </a:prstGeom>
          <a:solidFill>
            <a:srgbClr val="BD313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spc="150" dirty="0">
                <a:solidFill>
                  <a:schemeClr val="bg1">
                    <a:lumMod val="95000"/>
                  </a:schemeClr>
                </a:solidFill>
                <a:latin typeface="Montserrat script=latin rev=2"/>
              </a:rPr>
              <a:t>Человеческое достоинство </a:t>
            </a:r>
            <a:endParaRPr lang="en-US" sz="1400" spc="150" dirty="0">
              <a:solidFill>
                <a:schemeClr val="bg1">
                  <a:lumMod val="95000"/>
                </a:schemeClr>
              </a:solidFill>
              <a:latin typeface="Montserrat script=latin rev=2"/>
            </a:endParaRPr>
          </a:p>
          <a:p>
            <a:pPr algn="ctr"/>
            <a:r>
              <a:rPr lang="ru-RU" sz="1400" spc="150" dirty="0">
                <a:solidFill>
                  <a:schemeClr val="bg1">
                    <a:lumMod val="95000"/>
                  </a:schemeClr>
                </a:solidFill>
                <a:latin typeface="Montserrat script=latin rev=2"/>
              </a:rPr>
              <a:t>Культурное разнообразие</a:t>
            </a:r>
          </a:p>
        </p:txBody>
      </p:sp>
    </p:spTree>
    <p:extLst>
      <p:ext uri="{BB962C8B-B14F-4D97-AF65-F5344CB8AC3E}">
        <p14:creationId xmlns:p14="http://schemas.microsoft.com/office/powerpoint/2010/main" val="120483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" y="-1863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EC9220-75C3-4E4F-996D-179E0D6B8BBC}"/>
              </a:ext>
            </a:extLst>
          </p:cNvPr>
          <p:cNvSpPr txBox="1"/>
          <p:nvPr/>
        </p:nvSpPr>
        <p:spPr>
          <a:xfrm>
            <a:off x="923082" y="1904332"/>
            <a:ext cx="11158538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● Отсутствие предмета «глобальные компетенции», меж- и метапредметное содержание (география, обществознание, история, биология, иностранный язык). </a:t>
            </a:r>
          </a:p>
          <a:p>
            <a:pPr>
              <a:spcAft>
                <a:spcPts val="1200"/>
              </a:spcAft>
            </a:pPr>
            <a:endParaRPr lang="ru-RU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pPr>
              <a:spcAft>
                <a:spcPts val="1200"/>
              </a:spcAft>
            </a:pPr>
            <a:endParaRPr lang="ru-RU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pPr>
              <a:spcAft>
                <a:spcPts val="1200"/>
              </a:spcAft>
            </a:pPr>
            <a:endParaRPr lang="ru-RU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pPr>
              <a:spcAft>
                <a:spcPts val="1200"/>
              </a:spcAft>
            </a:pPr>
            <a:endParaRPr lang="ru-RU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pPr>
              <a:spcAft>
                <a:spcPts val="1200"/>
              </a:spcAft>
            </a:pPr>
            <a:endParaRPr lang="ru-RU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pPr>
              <a:spcAft>
                <a:spcPts val="1200"/>
              </a:spcAft>
            </a:pPr>
            <a:endParaRPr lang="ru-RU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pPr>
              <a:spcAft>
                <a:spcPts val="1200"/>
              </a:spcAft>
            </a:pPr>
            <a:endParaRPr lang="ru-RU" sz="1600" spc="150" dirty="0">
              <a:solidFill>
                <a:schemeClr val="tx1">
                  <a:lumMod val="85000"/>
                  <a:lumOff val="15000"/>
                </a:schemeClr>
              </a:solidFill>
              <a:latin typeface="Montserrat script=latin rev=2"/>
            </a:endParaRPr>
          </a:p>
          <a:p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● Необходимость создать комплекс заданий, учитывающих </a:t>
            </a:r>
          </a:p>
          <a:p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отечественный опыт и особенности российского социума, </a:t>
            </a:r>
          </a:p>
          <a:p>
            <a:r>
              <a:rPr lang="ru-RU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cript=latin rev=2"/>
              </a:rPr>
              <a:t>которые позволят формировать глобальные компетенции в российской школе.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8D204C-B0C7-4DD2-923D-B8833C84D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r="8295"/>
          <a:stretch>
            <a:fillRect/>
          </a:stretch>
        </p:blipFill>
        <p:spPr>
          <a:xfrm>
            <a:off x="7680023" y="2561723"/>
            <a:ext cx="3673777" cy="2959738"/>
          </a:xfrm>
          <a:custGeom>
            <a:avLst/>
            <a:gdLst>
              <a:gd name="connsiteX0" fmla="*/ 753984 w 3783331"/>
              <a:gd name="connsiteY0" fmla="*/ 0 h 3048000"/>
              <a:gd name="connsiteX1" fmla="*/ 3029347 w 3783331"/>
              <a:gd name="connsiteY1" fmla="*/ 0 h 3048000"/>
              <a:gd name="connsiteX2" fmla="*/ 3783331 w 3783331"/>
              <a:gd name="connsiteY2" fmla="*/ 753984 h 3048000"/>
              <a:gd name="connsiteX3" fmla="*/ 3783331 w 3783331"/>
              <a:gd name="connsiteY3" fmla="*/ 2294016 h 3048000"/>
              <a:gd name="connsiteX4" fmla="*/ 3029347 w 3783331"/>
              <a:gd name="connsiteY4" fmla="*/ 3048000 h 3048000"/>
              <a:gd name="connsiteX5" fmla="*/ 753984 w 3783331"/>
              <a:gd name="connsiteY5" fmla="*/ 3048000 h 3048000"/>
              <a:gd name="connsiteX6" fmla="*/ 0 w 3783331"/>
              <a:gd name="connsiteY6" fmla="*/ 2294016 h 3048000"/>
              <a:gd name="connsiteX7" fmla="*/ 0 w 3783331"/>
              <a:gd name="connsiteY7" fmla="*/ 753984 h 3048000"/>
              <a:gd name="connsiteX8" fmla="*/ 753984 w 3783331"/>
              <a:gd name="connsiteY8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3331" h="3048000">
                <a:moveTo>
                  <a:pt x="753984" y="0"/>
                </a:moveTo>
                <a:lnTo>
                  <a:pt x="3029347" y="0"/>
                </a:lnTo>
                <a:cubicBezTo>
                  <a:pt x="3445761" y="0"/>
                  <a:pt x="3783331" y="337570"/>
                  <a:pt x="3783331" y="753984"/>
                </a:cubicBezTo>
                <a:lnTo>
                  <a:pt x="3783331" y="2294016"/>
                </a:lnTo>
                <a:cubicBezTo>
                  <a:pt x="3783331" y="2710430"/>
                  <a:pt x="3445761" y="3048000"/>
                  <a:pt x="3029347" y="3048000"/>
                </a:cubicBezTo>
                <a:lnTo>
                  <a:pt x="753984" y="3048000"/>
                </a:lnTo>
                <a:cubicBezTo>
                  <a:pt x="337570" y="3048000"/>
                  <a:pt x="0" y="2710430"/>
                  <a:pt x="0" y="2294016"/>
                </a:cubicBezTo>
                <a:lnTo>
                  <a:pt x="0" y="753984"/>
                </a:lnTo>
                <a:cubicBezTo>
                  <a:pt x="0" y="337570"/>
                  <a:pt x="337570" y="0"/>
                  <a:pt x="753984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DB9B34-CECD-4117-90FB-85AE8E1B9F40}"/>
              </a:ext>
            </a:extLst>
          </p:cNvPr>
          <p:cNvSpPr txBox="1"/>
          <p:nvPr/>
        </p:nvSpPr>
        <p:spPr>
          <a:xfrm>
            <a:off x="1252062" y="707968"/>
            <a:ext cx="109325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ОСОБЕННОСТИ</a:t>
            </a:r>
            <a:r>
              <a:rPr kumimoji="0" lang="ru-RU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 НАПРАВЛЕНИЯ «ГЛОБАЛЬНЫЕ КОМПЕТЕНЦИИ» В РАМКАХ ФУНКЦИОНАЛЬНОЙ ГРАМОТНОСТИ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0B8C2-366A-44E3-AAAF-03BE25FAC3CF}"/>
              </a:ext>
            </a:extLst>
          </p:cNvPr>
          <p:cNvSpPr txBox="1"/>
          <p:nvPr/>
        </p:nvSpPr>
        <p:spPr>
          <a:xfrm>
            <a:off x="923082" y="2515275"/>
            <a:ext cx="63465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● В процессе формирования достигаются личностные образовательные результаты.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● </a:t>
            </a:r>
            <a:r>
              <a:rPr kumimoji="0" lang="ru-RU" sz="1600" b="0" i="0" u="none" strike="noStrike" kern="1200" cap="none" spc="15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Интегративность</a:t>
            </a:r>
            <a:r>
              <a:rPr kumimoji="0" lang="ru-RU" sz="16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, которая проявляется  на уровне содержания ряда школьных предметов; на уровне социально значимых ценностей, на организационном уровне (командная работа учителей, взаимодействие всех участников образовательного процесса).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● Непосредственная ориентация на </a:t>
            </a:r>
            <a:r>
              <a:rPr kumimoji="0" lang="ru-RU" sz="1600" b="0" i="0" u="none" strike="noStrike" kern="1200" cap="none" spc="15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soft</a:t>
            </a:r>
            <a:r>
              <a:rPr kumimoji="0" lang="ru-RU" sz="16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15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skills</a:t>
            </a:r>
            <a:r>
              <a:rPr kumimoji="0" lang="ru-RU" sz="16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, связь с воспитательной работой школы, с воспитанием в семье и самовоспитанием.</a:t>
            </a:r>
          </a:p>
        </p:txBody>
      </p:sp>
    </p:spTree>
    <p:extLst>
      <p:ext uri="{BB962C8B-B14F-4D97-AF65-F5344CB8AC3E}">
        <p14:creationId xmlns:p14="http://schemas.microsoft.com/office/powerpoint/2010/main" val="241899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" y="-1863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20">
            <a:extLst>
              <a:ext uri="{FF2B5EF4-FFF2-40B4-BE49-F238E27FC236}">
                <a16:creationId xmlns:a16="http://schemas.microsoft.com/office/drawing/2014/main" id="{53E4CA16-9D2B-42C6-99FC-FD7102E2F385}"/>
              </a:ext>
            </a:extLst>
          </p:cNvPr>
          <p:cNvSpPr/>
          <p:nvPr/>
        </p:nvSpPr>
        <p:spPr>
          <a:xfrm>
            <a:off x="2783139" y="5010431"/>
            <a:ext cx="7966710" cy="972502"/>
          </a:xfrm>
          <a:prstGeom prst="roundRect">
            <a:avLst>
              <a:gd name="adj" fmla="val 50000"/>
            </a:avLst>
          </a:prstGeom>
          <a:solidFill>
            <a:srgbClr val="B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54E18-BB2D-48A7-8F41-5F18AE5E5726}"/>
              </a:ext>
            </a:extLst>
          </p:cNvPr>
          <p:cNvSpPr txBox="1"/>
          <p:nvPr/>
        </p:nvSpPr>
        <p:spPr>
          <a:xfrm>
            <a:off x="3321265" y="5327405"/>
            <a:ext cx="68494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spc="150" dirty="0">
                <a:solidFill>
                  <a:schemeClr val="bg1"/>
                </a:solidFill>
                <a:latin typeface="Montserrat script=latin rev=2"/>
              </a:rPr>
              <a:t>непосредственная ориентация на «</a:t>
            </a:r>
            <a:r>
              <a:rPr lang="ru-RU" sz="1600" spc="150" dirty="0" err="1">
                <a:solidFill>
                  <a:schemeClr val="bg1"/>
                </a:solidFill>
                <a:latin typeface="Montserrat script=latin rev=2"/>
              </a:rPr>
              <a:t>soft</a:t>
            </a:r>
            <a:r>
              <a:rPr lang="ru-RU" sz="1600" spc="150" dirty="0">
                <a:solidFill>
                  <a:schemeClr val="bg1"/>
                </a:solidFill>
                <a:latin typeface="Montserrat script=latin rev=2"/>
              </a:rPr>
              <a:t> </a:t>
            </a:r>
            <a:r>
              <a:rPr lang="ru-RU" sz="1600" spc="150" dirty="0" err="1">
                <a:solidFill>
                  <a:schemeClr val="bg1"/>
                </a:solidFill>
                <a:latin typeface="Montserrat script=latin rev=2"/>
              </a:rPr>
              <a:t>skills</a:t>
            </a:r>
            <a:r>
              <a:rPr lang="ru-RU" sz="1600" spc="150" dirty="0">
                <a:solidFill>
                  <a:schemeClr val="bg1"/>
                </a:solidFill>
                <a:latin typeface="Montserrat script=latin rev=2"/>
              </a:rPr>
              <a:t>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D4BFA6-A0B9-4B96-AA4C-307B7AD3E724}"/>
              </a:ext>
            </a:extLst>
          </p:cNvPr>
          <p:cNvSpPr txBox="1"/>
          <p:nvPr/>
        </p:nvSpPr>
        <p:spPr>
          <a:xfrm>
            <a:off x="1373838" y="799099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ОСОБЕННОСТИ</a:t>
            </a:r>
            <a:endParaRPr kumimoji="0" lang="ru-RU" sz="1600" b="0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 script=latin rev=2"/>
              <a:ea typeface="+mn-ea"/>
              <a:cs typeface="+mn-cs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57523B3-59E5-463C-9A3B-F0ADA9D3F85E}"/>
              </a:ext>
            </a:extLst>
          </p:cNvPr>
          <p:cNvSpPr/>
          <p:nvPr/>
        </p:nvSpPr>
        <p:spPr>
          <a:xfrm>
            <a:off x="2783139" y="1949121"/>
            <a:ext cx="7966710" cy="97250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CBD760-300A-4D08-A810-77F8EFD9E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38" y="2000583"/>
            <a:ext cx="889709" cy="8897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044220-9C61-4B92-98D3-16B5E111FE21}"/>
              </a:ext>
            </a:extLst>
          </p:cNvPr>
          <p:cNvSpPr txBox="1"/>
          <p:nvPr/>
        </p:nvSpPr>
        <p:spPr>
          <a:xfrm>
            <a:off x="3219328" y="2153051"/>
            <a:ext cx="7053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меж- и метапредметное содержание (география, обществознание, история, биология, иностранный язык ...) 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C254E5-D8BB-472F-A8B8-770F88E09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069" y="3623909"/>
            <a:ext cx="889709" cy="889709"/>
          </a:xfrm>
          <a:prstGeom prst="rect">
            <a:avLst/>
          </a:prstGeom>
        </p:spPr>
      </p:pic>
      <p:sp>
        <p:nvSpPr>
          <p:cNvPr id="12" name="Прямоугольник: скругленные углы 14">
            <a:extLst>
              <a:ext uri="{FF2B5EF4-FFF2-40B4-BE49-F238E27FC236}">
                <a16:creationId xmlns:a16="http://schemas.microsoft.com/office/drawing/2014/main" id="{DD55C64B-950E-468A-AFF2-07DA3F48A1A9}"/>
              </a:ext>
            </a:extLst>
          </p:cNvPr>
          <p:cNvSpPr/>
          <p:nvPr/>
        </p:nvSpPr>
        <p:spPr>
          <a:xfrm>
            <a:off x="1469529" y="3578649"/>
            <a:ext cx="7966710" cy="97250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B3A663-0C72-4AE5-B3B1-081C9BABA8F2}"/>
              </a:ext>
            </a:extLst>
          </p:cNvPr>
          <p:cNvSpPr txBox="1"/>
          <p:nvPr/>
        </p:nvSpPr>
        <p:spPr>
          <a:xfrm>
            <a:off x="1885294" y="3775027"/>
            <a:ext cx="71351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15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интегративность</a:t>
            </a:r>
            <a:r>
              <a:rPr kumimoji="0" lang="ru-RU" sz="16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 не только через содержание ряда школьных предметов, но и через ценности, присвоенные личностью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6DCE1F8-7AB0-44B1-AEFF-15CCD06B1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29" y="5093224"/>
            <a:ext cx="889709" cy="8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4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" y="-18630"/>
            <a:ext cx="12192000" cy="68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514E37-048C-4AA2-B515-009FFFA65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1" y="1013169"/>
            <a:ext cx="638762" cy="6387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765B95-B73C-4751-A3F1-626C50284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1" y="3062949"/>
            <a:ext cx="638762" cy="6387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EAD827-B8ED-4B88-B633-1C7C5A066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1" y="2038059"/>
            <a:ext cx="638762" cy="6387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ABA164-BD8B-4E7A-AEE0-7E2A824F5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1" y="4087839"/>
            <a:ext cx="638762" cy="6387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7578E7-92C9-40FE-BE1D-397C26425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1" y="5112729"/>
            <a:ext cx="638762" cy="6387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5925D2-EC22-439F-AF61-816A48D2FB58}"/>
              </a:ext>
            </a:extLst>
          </p:cNvPr>
          <p:cNvSpPr txBox="1"/>
          <p:nvPr/>
        </p:nvSpPr>
        <p:spPr>
          <a:xfrm>
            <a:off x="2333891" y="2173953"/>
            <a:ext cx="4960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Выявлять мнения, подходы, перспективы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46767-22CF-4B2E-91AE-2A1FED465DD1}"/>
              </a:ext>
            </a:extLst>
          </p:cNvPr>
          <p:cNvSpPr txBox="1"/>
          <p:nvPr/>
        </p:nvSpPr>
        <p:spPr>
          <a:xfrm>
            <a:off x="2333891" y="3235479"/>
            <a:ext cx="58395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Оценивать действия и их последствия (результаты)</a:t>
            </a:r>
            <a:endParaRPr lang="ru-RU" dirty="0"/>
          </a:p>
          <a:p>
            <a:endParaRPr lang="ru-RU" spc="150" dirty="0">
              <a:solidFill>
                <a:prstClr val="black">
                  <a:lumMod val="85000"/>
                  <a:lumOff val="15000"/>
                </a:prstClr>
              </a:solidFill>
              <a:latin typeface="Montserrat script=latin rev=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72E740-C262-4E39-A340-1FC6FAC15EE9}"/>
              </a:ext>
            </a:extLst>
          </p:cNvPr>
          <p:cNvSpPr txBox="1"/>
          <p:nvPr/>
        </p:nvSpPr>
        <p:spPr>
          <a:xfrm>
            <a:off x="2333892" y="4188454"/>
            <a:ext cx="5529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Объяснять сложные ситуации и проблемы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91CE13-942F-44A7-9DD6-3FEE8927B5F1}"/>
              </a:ext>
            </a:extLst>
          </p:cNvPr>
          <p:cNvSpPr txBox="1"/>
          <p:nvPr/>
        </p:nvSpPr>
        <p:spPr>
          <a:xfrm>
            <a:off x="2333891" y="5248623"/>
            <a:ext cx="4619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15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cript=latin rev=2"/>
              </a:rPr>
              <a:t>Формулировать аргументы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604D58-0444-4B7A-B305-9D8F0D39979B}"/>
              </a:ext>
            </a:extLst>
          </p:cNvPr>
          <p:cNvSpPr txBox="1"/>
          <p:nvPr/>
        </p:nvSpPr>
        <p:spPr>
          <a:xfrm>
            <a:off x="2341378" y="1149063"/>
            <a:ext cx="5515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script=latin rev=2"/>
                <a:ea typeface="+mn-ea"/>
                <a:cs typeface="+mn-cs"/>
              </a:rPr>
              <a:t>Оценивать информацию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4B1169-D38F-405B-B565-9E1E821EA86F}"/>
              </a:ext>
            </a:extLst>
          </p:cNvPr>
          <p:cNvSpPr txBox="1"/>
          <p:nvPr/>
        </p:nvSpPr>
        <p:spPr>
          <a:xfrm>
            <a:off x="8396509" y="769721"/>
            <a:ext cx="2196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400" b="1" spc="300" dirty="0">
                <a:solidFill>
                  <a:srgbClr val="BD3131"/>
                </a:solidFill>
                <a:latin typeface="Montserrat script=latin rev=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71353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1525</Words>
  <Application>Microsoft Office PowerPoint</Application>
  <PresentationFormat>Широкоэкранный</PresentationFormat>
  <Paragraphs>254</Paragraphs>
  <Slides>33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Montserrat script=latin rev=2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УРОВЕНЬ ОВЛАДЕНИЯ ГЛОБАЛЬНОЙ КОМПЕТЕНТНОСТЬЮ </vt:lpstr>
      <vt:lpstr>Презентация PowerPoint</vt:lpstr>
      <vt:lpstr> </vt:lpstr>
      <vt:lpstr> </vt:lpstr>
      <vt:lpstr> </vt:lpstr>
      <vt:lpstr>Решение педагогического совета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История</dc:creator>
  <cp:lastModifiedBy>Белова ИЕ</cp:lastModifiedBy>
  <cp:revision>29</cp:revision>
  <dcterms:created xsi:type="dcterms:W3CDTF">2022-03-22T13:29:47Z</dcterms:created>
  <dcterms:modified xsi:type="dcterms:W3CDTF">2022-03-28T10:51:34Z</dcterms:modified>
</cp:coreProperties>
</file>