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9" r:id="rId5"/>
    <p:sldId id="274" r:id="rId6"/>
    <p:sldId id="270" r:id="rId7"/>
    <p:sldId id="271" r:id="rId8"/>
    <p:sldId id="275" r:id="rId9"/>
    <p:sldId id="273" r:id="rId10"/>
    <p:sldId id="260" r:id="rId11"/>
    <p:sldId id="268" r:id="rId12"/>
    <p:sldId id="276" r:id="rId13"/>
    <p:sldId id="272" r:id="rId14"/>
    <p:sldId id="261" r:id="rId15"/>
    <p:sldId id="262" r:id="rId16"/>
    <p:sldId id="267" r:id="rId17"/>
    <p:sldId id="263" r:id="rId18"/>
    <p:sldId id="258" r:id="rId19"/>
    <p:sldId id="25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8851D0D-CF35-492E-A6AC-5D173E9B643D}">
          <p14:sldIdLst>
            <p14:sldId id="256"/>
            <p14:sldId id="257"/>
            <p14:sldId id="264"/>
            <p14:sldId id="269"/>
            <p14:sldId id="274"/>
            <p14:sldId id="270"/>
            <p14:sldId id="271"/>
            <p14:sldId id="275"/>
            <p14:sldId id="273"/>
            <p14:sldId id="260"/>
            <p14:sldId id="268"/>
            <p14:sldId id="276"/>
            <p14:sldId id="272"/>
            <p14:sldId id="261"/>
            <p14:sldId id="262"/>
            <p14:sldId id="267"/>
            <p14:sldId id="263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8" autoAdjust="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00E150-C5C0-4857-AF00-7964470C72E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955CB6B-5E55-4F6F-95A8-1C999F11F6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oge-i-gve-9/demoversii-specifikacii-kodifikatory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988424" cy="312620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экзаменов  для профильных классов в 2021-2022 учебном году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97152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Заместитель директора по учебно-воспитательной работе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Андреева Ольга Николаевна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6"/>
            <a:ext cx="8085584" cy="4176464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dirty="0" smtClean="0"/>
              <a:t>География</a:t>
            </a:r>
          </a:p>
          <a:p>
            <a:r>
              <a:rPr lang="ru-RU" sz="3000" b="1" dirty="0" smtClean="0"/>
              <a:t>Биология</a:t>
            </a:r>
          </a:p>
          <a:p>
            <a:r>
              <a:rPr lang="ru-RU" sz="3000" b="1" dirty="0" smtClean="0"/>
              <a:t>Физика</a:t>
            </a:r>
          </a:p>
          <a:p>
            <a:r>
              <a:rPr lang="ru-RU" sz="3000" b="1" dirty="0" smtClean="0"/>
              <a:t>Химия</a:t>
            </a:r>
          </a:p>
          <a:p>
            <a:r>
              <a:rPr lang="ru-RU" sz="3000" b="1" dirty="0" smtClean="0"/>
              <a:t>Обществознание</a:t>
            </a:r>
          </a:p>
          <a:p>
            <a:r>
              <a:rPr lang="ru-RU" sz="3000" b="1" dirty="0" smtClean="0"/>
              <a:t>История</a:t>
            </a:r>
          </a:p>
          <a:p>
            <a:r>
              <a:rPr lang="ru-RU" sz="3000" b="1" dirty="0" smtClean="0"/>
              <a:t>Литература</a:t>
            </a:r>
          </a:p>
          <a:p>
            <a:r>
              <a:rPr lang="ru-RU" sz="3000" b="1" dirty="0" smtClean="0"/>
              <a:t>Информатика и ИКТ</a:t>
            </a:r>
          </a:p>
          <a:p>
            <a:r>
              <a:rPr lang="ru-RU" sz="3000" b="1" dirty="0" smtClean="0"/>
              <a:t>Английский/Французский/Немецкий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147248" cy="111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Участники контрольных работ участвуют в контрольной работе по одному из указанных предметов по выбору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7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363272" cy="4712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Прохождение контрольных работ по нескольким предметам не предусматривается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2812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18 мая-биология, литература, ИКТ</a:t>
            </a:r>
          </a:p>
          <a:p>
            <a:r>
              <a:rPr lang="ru-RU" sz="2800" b="1" dirty="0" smtClean="0"/>
              <a:t>19 мая –физика, история</a:t>
            </a:r>
          </a:p>
          <a:p>
            <a:r>
              <a:rPr lang="ru-RU" sz="2800" b="1" dirty="0" smtClean="0"/>
              <a:t>20 мая обществознание, химия</a:t>
            </a:r>
          </a:p>
          <a:p>
            <a:r>
              <a:rPr lang="ru-RU" sz="2800" b="1" dirty="0" smtClean="0"/>
              <a:t>21 мая –география, иностранный язык</a:t>
            </a:r>
          </a:p>
          <a:p>
            <a:r>
              <a:rPr lang="ru-RU" sz="2800" b="1" dirty="0" smtClean="0"/>
              <a:t>Контрольные работы проводятся в образовательных организациях, в которых проходят обучение учащиеся.</a:t>
            </a:r>
          </a:p>
        </p:txBody>
      </p:sp>
    </p:spTree>
    <p:extLst>
      <p:ext uri="{BB962C8B-B14F-4D97-AF65-F5344CB8AC3E}">
        <p14:creationId xmlns:p14="http://schemas.microsoft.com/office/powerpoint/2010/main" val="662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Длительность проведения контрольных работ составляет: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 литературе-3ч 55минут(235мин.);</a:t>
            </a:r>
          </a:p>
          <a:p>
            <a:r>
              <a:rPr lang="ru-RU" sz="2800" b="1" dirty="0" smtClean="0"/>
              <a:t>по физике, обществознанию, истории,</a:t>
            </a:r>
          </a:p>
          <a:p>
            <a:r>
              <a:rPr lang="ru-RU" sz="2800" b="1" dirty="0" smtClean="0"/>
              <a:t>биологии,химии-3ч (180мин.);</a:t>
            </a:r>
          </a:p>
          <a:p>
            <a:r>
              <a:rPr lang="ru-RU" sz="2800" b="1" dirty="0" smtClean="0"/>
              <a:t>по ИКТ, географии- 2ч30минут(150мин.);</a:t>
            </a:r>
          </a:p>
          <a:p>
            <a:r>
              <a:rPr lang="ru-RU" sz="2800" b="1" dirty="0" smtClean="0"/>
              <a:t> по иностранный язык-2ч.15минут(135мин.)</a:t>
            </a:r>
          </a:p>
          <a:p>
            <a:endParaRPr lang="ru-RU" sz="2800" b="1" dirty="0" smtClean="0"/>
          </a:p>
          <a:p>
            <a:r>
              <a:rPr lang="ru-RU" sz="3600" b="1" dirty="0"/>
              <a:t>Контрольная работа начинается в 10.00 по местному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72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64807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Использование результатов контрольных работ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721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Результаты контрольных работ не являются условием допуска к ГИА-9</a:t>
            </a:r>
          </a:p>
          <a:p>
            <a:r>
              <a:rPr lang="ru-RU" b="1" dirty="0" smtClean="0"/>
              <a:t>Полученная за контрольную работу отметка выставляется в журнал</a:t>
            </a:r>
          </a:p>
          <a:p>
            <a:r>
              <a:rPr lang="ru-RU" b="1" dirty="0" smtClean="0"/>
              <a:t>Результаты контрольных работ по определенным предметам могут быть использованы при приеме на профильное обучение (в соответствии с частью 5 ст.67ФЗ от 29.12.2021 №273-ФЗ «Об образовании в РФ» организация индивидуального отбор)</a:t>
            </a:r>
          </a:p>
          <a:p>
            <a:r>
              <a:rPr lang="ru-RU" b="1" dirty="0" smtClean="0"/>
              <a:t>В этом случае участники контрольных работ выбирают предмет исходя из дальнейшей траектории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50767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713" y="765175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Выбор  контрольных работ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 соответствии с профилем: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3" y="2348880"/>
            <a:ext cx="885653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33CC"/>
                </a:solidFill>
              </a:rPr>
              <a:t>Физико-математический: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33CC"/>
                </a:solidFill>
              </a:rPr>
              <a:t>Лингвистический</a:t>
            </a:r>
            <a:r>
              <a:rPr lang="ru-RU" sz="2400" dirty="0">
                <a:solidFill>
                  <a:srgbClr val="0033CC"/>
                </a:solidFill>
              </a:rPr>
              <a:t>:  </a:t>
            </a:r>
            <a:r>
              <a:rPr lang="ru-RU" sz="2400" dirty="0" smtClean="0">
                <a:solidFill>
                  <a:srgbClr val="0033CC"/>
                </a:solidFill>
              </a:rPr>
              <a:t>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400" b="1" dirty="0" err="1" smtClean="0">
                <a:solidFill>
                  <a:srgbClr val="0033CC"/>
                </a:solidFill>
              </a:rPr>
              <a:t>Лингво</a:t>
            </a:r>
            <a:r>
              <a:rPr lang="ru-RU" sz="2400" b="1" dirty="0" smtClean="0">
                <a:solidFill>
                  <a:srgbClr val="0033CC"/>
                </a:solidFill>
              </a:rPr>
              <a:t>-математический</a:t>
            </a:r>
            <a:r>
              <a:rPr lang="ru-RU" sz="2400" dirty="0" smtClean="0">
                <a:solidFill>
                  <a:srgbClr val="0033CC"/>
                </a:solidFill>
              </a:rPr>
              <a:t>:  </a:t>
            </a:r>
            <a:r>
              <a:rPr lang="ru-RU" sz="3200" b="1" dirty="0" smtClean="0"/>
              <a:t>английский, немецкий, французский языкам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Естественнонаучный: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</a:p>
          <a:p>
            <a:pPr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198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2019" y="1196752"/>
            <a:ext cx="75425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Обращаем внимание</a:t>
            </a:r>
            <a:r>
              <a:rPr lang="ru-RU" sz="3200" dirty="0"/>
              <a:t>, что с </a:t>
            </a:r>
            <a:r>
              <a:rPr lang="ru-RU" sz="3200" dirty="0" smtClean="0"/>
              <a:t>19 августа 2020 </a:t>
            </a:r>
            <a:r>
              <a:rPr lang="ru-RU" sz="3200" dirty="0"/>
              <a:t>года </a:t>
            </a:r>
            <a:r>
              <a:rPr lang="ru-RU" sz="3200" dirty="0">
                <a:solidFill>
                  <a:srgbClr val="C00000"/>
                </a:solidFill>
              </a:rPr>
              <a:t>началась публикация </a:t>
            </a:r>
            <a:r>
              <a:rPr lang="ru-RU" sz="3200" b="1" dirty="0">
                <a:solidFill>
                  <a:srgbClr val="C00000"/>
                </a:solidFill>
              </a:rPr>
              <a:t>проектов демоверсий, спецификаций и кодификаторов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/>
              <a:t>контрольных измерительных материалов (КИМ) основного государственного экзамена </a:t>
            </a:r>
            <a:r>
              <a:rPr lang="ru-RU" sz="3200" dirty="0" smtClean="0"/>
              <a:t>2021 </a:t>
            </a:r>
            <a:r>
              <a:rPr lang="ru-RU" sz="3200" dirty="0"/>
              <a:t>года. Ознакомиться с ними можно в Разделе </a:t>
            </a:r>
            <a:r>
              <a:rPr lang="ru-RU" sz="3200" b="1" dirty="0">
                <a:hlinkClick r:id="rId2"/>
              </a:rPr>
              <a:t>Демоверсии, спецификации, кодификаторы ОГЭ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223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47248" cy="4911824"/>
          </a:xfrm>
        </p:spPr>
        <p:txBody>
          <a:bodyPr>
            <a:normAutofit/>
          </a:bodyPr>
          <a:lstStyle/>
          <a:p>
            <a:r>
              <a:rPr lang="ru-RU" dirty="0" smtClean="0"/>
              <a:t>В сравнении  </a:t>
            </a:r>
            <a:r>
              <a:rPr lang="ru-RU" dirty="0" smtClean="0">
                <a:solidFill>
                  <a:schemeClr val="tx1"/>
                </a:solidFill>
              </a:rPr>
              <a:t>структуры и содержания КИМ ОГЭ  в 2021 году по  сравнению с 2019 годом усилены  </a:t>
            </a:r>
            <a:r>
              <a:rPr lang="ru-RU" dirty="0" err="1" smtClean="0">
                <a:solidFill>
                  <a:schemeClr val="tx1"/>
                </a:solidFill>
              </a:rPr>
              <a:t>деятельностная</a:t>
            </a:r>
            <a:r>
              <a:rPr lang="ru-RU" dirty="0" smtClean="0">
                <a:solidFill>
                  <a:schemeClr val="tx1"/>
                </a:solidFill>
              </a:rPr>
              <a:t> составляющая, практический характер заданий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Открытый банк заданий ОГЭ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854" y="1719610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 </a:t>
            </a:r>
            <a:r>
              <a:rPr lang="ru-RU" sz="2800" dirty="0"/>
              <a:t>Банке размещено большое количество заданий, используемых при составлении вариантов КИМ ОГЭ по всем учебным предметам</a:t>
            </a:r>
            <a:r>
              <a:rPr lang="ru-RU" sz="2800" dirty="0" smtClean="0"/>
              <a:t>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Для удобства использования задания сгруппированы по тематическим рубрикам. </a:t>
            </a:r>
            <a:endParaRPr lang="ru-RU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Готовиться </a:t>
            </a:r>
            <a:r>
              <a:rPr lang="ru-RU" sz="2800" dirty="0"/>
              <a:t>к экзаменам можно по темам, особое внимание уделяя вызывающим затруднение разделам.</a:t>
            </a:r>
            <a:br>
              <a:rPr lang="ru-RU" sz="2800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384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030" y="616585"/>
            <a:ext cx="7901940" cy="562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05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765175"/>
            <a:ext cx="8929687" cy="5546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dirty="0" smtClean="0"/>
              <a:t>Сайт гимназии</a:t>
            </a:r>
            <a:r>
              <a:rPr lang="en-US" sz="3600" b="1" dirty="0" smtClean="0"/>
              <a:t>:</a:t>
            </a:r>
            <a:endParaRPr lang="ru-RU" sz="36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b="1" dirty="0" smtClean="0">
                <a:solidFill>
                  <a:srgbClr val="FF0000"/>
                </a:solidFill>
              </a:rPr>
              <a:t>www.tver</a:t>
            </a:r>
            <a:r>
              <a:rPr lang="en-US" sz="9600" b="1" dirty="0" smtClean="0">
                <a:solidFill>
                  <a:srgbClr val="FFC000"/>
                </a:solidFill>
              </a:rPr>
              <a:t>xii</a:t>
            </a:r>
            <a:r>
              <a:rPr lang="en-US" sz="9600" b="1" dirty="0" smtClean="0">
                <a:solidFill>
                  <a:srgbClr val="FF0000"/>
                </a:solidFill>
              </a:rPr>
              <a:t>.ru</a:t>
            </a:r>
            <a:endParaRPr lang="ru-RU" sz="96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3600" b="1" dirty="0" smtClean="0"/>
              <a:t>Администрация гимназии</a:t>
            </a:r>
            <a:r>
              <a:rPr lang="en-US" sz="3600" b="1" dirty="0" smtClean="0"/>
              <a:t>:</a:t>
            </a:r>
            <a:endParaRPr lang="ru-RU" sz="3600" b="1" dirty="0" smtClean="0"/>
          </a:p>
          <a:p>
            <a:pPr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Слесарева Т.В. </a:t>
            </a:r>
            <a:r>
              <a:rPr lang="ru-RU" sz="3600" dirty="0" smtClean="0">
                <a:solidFill>
                  <a:srgbClr val="C00000"/>
                </a:solidFill>
              </a:rPr>
              <a:t>– директор гимназии</a:t>
            </a:r>
            <a:r>
              <a:rPr lang="en-US" sz="3600" dirty="0" smtClean="0">
                <a:solidFill>
                  <a:srgbClr val="C00000"/>
                </a:solidFill>
              </a:rPr>
              <a:t>,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каб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en-US" b="1" dirty="0" smtClean="0">
                <a:solidFill>
                  <a:srgbClr val="C00000"/>
                </a:solidFill>
              </a:rPr>
              <a:t>101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Андреева О.Н. –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директора</a:t>
            </a:r>
            <a:r>
              <a:rPr lang="ru-RU" sz="3600" b="1" dirty="0" smtClean="0">
                <a:solidFill>
                  <a:srgbClr val="C00000"/>
                </a:solidFill>
              </a:rPr>
              <a:t>, </a:t>
            </a:r>
            <a:r>
              <a:rPr lang="ru-RU" sz="1600" b="1" dirty="0" smtClean="0">
                <a:solidFill>
                  <a:srgbClr val="C00000"/>
                </a:solidFill>
              </a:rPr>
              <a:t>кабинет    </a:t>
            </a:r>
            <a:r>
              <a:rPr lang="ru-RU" sz="2000" b="1" dirty="0" smtClean="0">
                <a:solidFill>
                  <a:srgbClr val="C00000"/>
                </a:solidFill>
              </a:rPr>
              <a:t>205</a:t>
            </a:r>
          </a:p>
        </p:txBody>
      </p:sp>
    </p:spTree>
    <p:extLst>
      <p:ext uri="{BB962C8B-B14F-4D97-AF65-F5344CB8AC3E}">
        <p14:creationId xmlns:p14="http://schemas.microsoft.com/office/powerpoint/2010/main" val="40534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9-ых классах обучается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151 гимназист по   четырем  направлениям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Физико-математический</a:t>
            </a:r>
          </a:p>
          <a:p>
            <a:r>
              <a:rPr lang="ru-RU" sz="4400" b="1" dirty="0" smtClean="0"/>
              <a:t>Лингвистический</a:t>
            </a:r>
          </a:p>
          <a:p>
            <a:r>
              <a:rPr lang="ru-RU" sz="4400" b="1" dirty="0" err="1" smtClean="0"/>
              <a:t>Лингво</a:t>
            </a:r>
            <a:r>
              <a:rPr lang="ru-RU" sz="4400" b="1" dirty="0" smtClean="0"/>
              <a:t>-математический</a:t>
            </a:r>
          </a:p>
          <a:p>
            <a:r>
              <a:rPr lang="ru-RU" sz="4400" b="1" dirty="0" smtClean="0"/>
              <a:t>Естественнонаучный</a:t>
            </a:r>
          </a:p>
        </p:txBody>
      </p:sp>
    </p:spTree>
    <p:extLst>
      <p:ext uri="{BB962C8B-B14F-4D97-AF65-F5344CB8AC3E}">
        <p14:creationId xmlns:p14="http://schemas.microsoft.com/office/powerpoint/2010/main" val="132132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Письма Федеральной службы по надзору в сфере образования и науки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от 25 марта 2021 года № 04-17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25488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 smtClean="0"/>
              <a:t>«Об особенностях проведения экзаменационной кампании 2021»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000" dirty="0" smtClean="0"/>
              <a:t> обучающиеся проходят ГИА по 2 двум обязательным учебным  предметам, а также по  одному предмету  по выбору обучающегося в форме контрольной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9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87" y="980728"/>
            <a:ext cx="8313313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Обязательные предметы ГИА 2021 проходят на базе других образовательных учреждений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04864"/>
            <a:ext cx="8495583" cy="545286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Русский язык </a:t>
            </a:r>
          </a:p>
          <a:p>
            <a:r>
              <a:rPr lang="ru-RU" sz="2800" dirty="0" smtClean="0"/>
              <a:t>24 мая 9а 9б 9д</a:t>
            </a:r>
          </a:p>
          <a:p>
            <a:r>
              <a:rPr lang="ru-RU" sz="2800" dirty="0" smtClean="0"/>
              <a:t>25 мая </a:t>
            </a:r>
            <a:r>
              <a:rPr lang="ru-RU" sz="2800" dirty="0" smtClean="0"/>
              <a:t>9в </a:t>
            </a:r>
            <a:r>
              <a:rPr lang="ru-RU" sz="2800" dirty="0" smtClean="0"/>
              <a:t>9г 9е</a:t>
            </a:r>
          </a:p>
          <a:p>
            <a:r>
              <a:rPr lang="ru-RU" sz="2800" b="1" dirty="0" smtClean="0"/>
              <a:t>Математика</a:t>
            </a:r>
          </a:p>
          <a:p>
            <a:r>
              <a:rPr lang="ru-RU" sz="2800" dirty="0" smtClean="0"/>
              <a:t>27мая   9а 9б 9д</a:t>
            </a:r>
          </a:p>
          <a:p>
            <a:r>
              <a:rPr lang="ru-RU" sz="2800" dirty="0" smtClean="0"/>
              <a:t>28 </a:t>
            </a:r>
            <a:r>
              <a:rPr lang="ru-RU" sz="2800" smtClean="0"/>
              <a:t>мая </a:t>
            </a:r>
            <a:r>
              <a:rPr lang="ru-RU" sz="2800" smtClean="0"/>
              <a:t>9в </a:t>
            </a:r>
            <a:r>
              <a:rPr lang="ru-RU" sz="2800" dirty="0" smtClean="0"/>
              <a:t>9г 9е</a:t>
            </a:r>
          </a:p>
          <a:p>
            <a:r>
              <a:rPr lang="ru-RU" sz="2800" dirty="0" smtClean="0"/>
              <a:t>Время прибытия на </a:t>
            </a:r>
            <a:r>
              <a:rPr lang="ru-RU" sz="5400" b="1" dirty="0" smtClean="0"/>
              <a:t>ППЭ</a:t>
            </a:r>
            <a:r>
              <a:rPr lang="ru-RU" sz="2800" dirty="0" smtClean="0"/>
              <a:t> 9.00 по местному времени.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9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Ш</a:t>
            </a:r>
            <a:r>
              <a:rPr lang="ru-RU" sz="4400" b="1" dirty="0" smtClean="0">
                <a:solidFill>
                  <a:srgbClr val="C00000"/>
                </a:solidFill>
              </a:rPr>
              <a:t>кала перевода баллов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/>
          </a:bodyPr>
          <a:lstStyle/>
          <a:p>
            <a:r>
              <a:rPr lang="ru-RU" b="1" dirty="0" smtClean="0"/>
              <a:t>Математика(3ч 55 минут)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Русский язык (3ч 55 минут)</a:t>
            </a:r>
          </a:p>
          <a:p>
            <a:endParaRPr lang="ru-RU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60126"/>
              </p:ext>
            </p:extLst>
          </p:nvPr>
        </p:nvGraphicFramePr>
        <p:xfrm>
          <a:off x="1979712" y="2132856"/>
          <a:ext cx="5640288" cy="128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072">
                  <a:extLst>
                    <a:ext uri="{9D8B030D-6E8A-4147-A177-3AD203B41FA5}">
                      <a16:colId xmlns:a16="http://schemas.microsoft.com/office/drawing/2014/main" val="2794635614"/>
                    </a:ext>
                  </a:extLst>
                </a:gridCol>
                <a:gridCol w="1410072">
                  <a:extLst>
                    <a:ext uri="{9D8B030D-6E8A-4147-A177-3AD203B41FA5}">
                      <a16:colId xmlns:a16="http://schemas.microsoft.com/office/drawing/2014/main" val="3609263448"/>
                    </a:ext>
                  </a:extLst>
                </a:gridCol>
                <a:gridCol w="1410072">
                  <a:extLst>
                    <a:ext uri="{9D8B030D-6E8A-4147-A177-3AD203B41FA5}">
                      <a16:colId xmlns:a16="http://schemas.microsoft.com/office/drawing/2014/main" val="2224025195"/>
                    </a:ext>
                  </a:extLst>
                </a:gridCol>
                <a:gridCol w="1410072">
                  <a:extLst>
                    <a:ext uri="{9D8B030D-6E8A-4147-A177-3AD203B41FA5}">
                      <a16:colId xmlns:a16="http://schemas.microsoft.com/office/drawing/2014/main" val="223735226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5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6565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0-7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8-14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15-21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22-31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056667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62804"/>
              </p:ext>
            </p:extLst>
          </p:nvPr>
        </p:nvGraphicFramePr>
        <p:xfrm>
          <a:off x="1907704" y="4437112"/>
          <a:ext cx="5832648" cy="1859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162">
                  <a:extLst>
                    <a:ext uri="{9D8B030D-6E8A-4147-A177-3AD203B41FA5}">
                      <a16:colId xmlns:a16="http://schemas.microsoft.com/office/drawing/2014/main" val="2420995073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4171562755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2554841706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323516638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5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897137"/>
                  </a:ext>
                </a:extLst>
              </a:tr>
              <a:tr h="85173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0-14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15-22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23-28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29-33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62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30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432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Результаты диагностических работ по </a:t>
            </a:r>
            <a:r>
              <a:rPr lang="ru-RU" sz="5300" b="1" dirty="0" smtClean="0">
                <a:solidFill>
                  <a:srgbClr val="C00000"/>
                </a:solidFill>
              </a:rPr>
              <a:t>математике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773906"/>
              </p:ext>
            </p:extLst>
          </p:nvPr>
        </p:nvGraphicFramePr>
        <p:xfrm>
          <a:off x="457200" y="1600200"/>
          <a:ext cx="8229600" cy="528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>
                  <a:extLst>
                    <a:ext uri="{9D8B030D-6E8A-4147-A177-3AD203B41FA5}">
                      <a16:colId xmlns:a16="http://schemas.microsoft.com/office/drawing/2014/main" val="20375457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25155511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07266684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6853783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66205777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1022779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853227916"/>
                    </a:ext>
                  </a:extLst>
                </a:gridCol>
                <a:gridCol w="1450504">
                  <a:extLst>
                    <a:ext uri="{9D8B030D-6E8A-4147-A177-3AD203B41FA5}">
                      <a16:colId xmlns:a16="http://schemas.microsoft.com/office/drawing/2014/main" val="2594585360"/>
                    </a:ext>
                  </a:extLst>
                </a:gridCol>
              </a:tblGrid>
              <a:tr h="6246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класс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Число учащихся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«2»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«3»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«4»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«5»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Средний тестовый балл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Средний оценочный балл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410577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9а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19,5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761301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9б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683637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9в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17,6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413459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9г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3,4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510812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9д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3,4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221000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9е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3,4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432373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15,4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3,6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84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5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75741"/>
            <a:ext cx="8229600" cy="6872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Результаты диагностических работ по русскому языку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693646"/>
              </p:ext>
            </p:extLst>
          </p:nvPr>
        </p:nvGraphicFramePr>
        <p:xfrm>
          <a:off x="179512" y="1600200"/>
          <a:ext cx="8507288" cy="528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375457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251555110"/>
                    </a:ext>
                  </a:extLst>
                </a:gridCol>
                <a:gridCol w="611938">
                  <a:extLst>
                    <a:ext uri="{9D8B030D-6E8A-4147-A177-3AD203B41FA5}">
                      <a16:colId xmlns:a16="http://schemas.microsoft.com/office/drawing/2014/main" val="4072666841"/>
                    </a:ext>
                  </a:extLst>
                </a:gridCol>
                <a:gridCol w="595502">
                  <a:extLst>
                    <a:ext uri="{9D8B030D-6E8A-4147-A177-3AD203B41FA5}">
                      <a16:colId xmlns:a16="http://schemas.microsoft.com/office/drawing/2014/main" val="368537838"/>
                    </a:ext>
                  </a:extLst>
                </a:gridCol>
                <a:gridCol w="893253">
                  <a:extLst>
                    <a:ext uri="{9D8B030D-6E8A-4147-A177-3AD203B41FA5}">
                      <a16:colId xmlns:a16="http://schemas.microsoft.com/office/drawing/2014/main" val="3662057773"/>
                    </a:ext>
                  </a:extLst>
                </a:gridCol>
                <a:gridCol w="779627">
                  <a:extLst>
                    <a:ext uri="{9D8B030D-6E8A-4147-A177-3AD203B41FA5}">
                      <a16:colId xmlns:a16="http://schemas.microsoft.com/office/drawing/2014/main" val="510227797"/>
                    </a:ext>
                  </a:extLst>
                </a:gridCol>
                <a:gridCol w="1751256">
                  <a:extLst>
                    <a:ext uri="{9D8B030D-6E8A-4147-A177-3AD203B41FA5}">
                      <a16:colId xmlns:a16="http://schemas.microsoft.com/office/drawing/2014/main" val="1853227916"/>
                    </a:ext>
                  </a:extLst>
                </a:gridCol>
                <a:gridCol w="1499448">
                  <a:extLst>
                    <a:ext uri="{9D8B030D-6E8A-4147-A177-3AD203B41FA5}">
                      <a16:colId xmlns:a16="http://schemas.microsoft.com/office/drawing/2014/main" val="2594585360"/>
                    </a:ext>
                  </a:extLst>
                </a:gridCol>
              </a:tblGrid>
              <a:tr h="6246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класс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Число учащихся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«2»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«3»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«4»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«5»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Средний тестовый балл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Средний оценочный балл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410577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9а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24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3,5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761301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9б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683637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9в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26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28,1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4,3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413459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9г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3,6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510812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9д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3,5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221000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9е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432373"/>
                  </a:ext>
                </a:extLst>
              </a:tr>
              <a:tr h="6246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149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44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66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23,5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3,7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84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5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Возможностей для пересдач будет сразу три: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Резервные дни:</a:t>
            </a:r>
          </a:p>
          <a:p>
            <a:r>
              <a:rPr lang="ru-RU" dirty="0" smtClean="0"/>
              <a:t> </a:t>
            </a:r>
            <a:r>
              <a:rPr lang="ru-RU" sz="2800" dirty="0"/>
              <a:t>8 июня (</a:t>
            </a:r>
            <a:r>
              <a:rPr lang="ru-RU" sz="2800" dirty="0" err="1"/>
              <a:t>вт</a:t>
            </a:r>
            <a:r>
              <a:rPr lang="ru-RU" sz="2800" dirty="0"/>
              <a:t>) — русский </a:t>
            </a:r>
            <a:r>
              <a:rPr lang="ru-RU" sz="2800" dirty="0" smtClean="0"/>
              <a:t>язык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10 июня (</a:t>
            </a:r>
            <a:r>
              <a:rPr lang="ru-RU" sz="2800" dirty="0" err="1"/>
              <a:t>чт</a:t>
            </a:r>
            <a:r>
              <a:rPr lang="ru-RU" sz="2800" dirty="0"/>
              <a:t>) — математика </a:t>
            </a:r>
            <a:endParaRPr lang="ru-RU" sz="2800" dirty="0" smtClean="0"/>
          </a:p>
          <a:p>
            <a:r>
              <a:rPr lang="ru-RU" sz="2800" dirty="0" smtClean="0"/>
              <a:t>30 </a:t>
            </a:r>
            <a:r>
              <a:rPr lang="ru-RU" sz="2800" dirty="0"/>
              <a:t>июня (ср) — русский язык </a:t>
            </a:r>
            <a:endParaRPr lang="ru-RU" sz="2800" dirty="0" smtClean="0"/>
          </a:p>
          <a:p>
            <a:r>
              <a:rPr lang="ru-RU" sz="2800" dirty="0" smtClean="0"/>
              <a:t>2 </a:t>
            </a:r>
            <a:r>
              <a:rPr lang="ru-RU" sz="2800" dirty="0"/>
              <a:t>июля (</a:t>
            </a:r>
            <a:r>
              <a:rPr lang="ru-RU" sz="2800" dirty="0" err="1"/>
              <a:t>пт</a:t>
            </a:r>
            <a:r>
              <a:rPr lang="ru-RU" sz="2800" dirty="0"/>
              <a:t>) — </a:t>
            </a:r>
            <a:r>
              <a:rPr lang="ru-RU" sz="2800" dirty="0" smtClean="0"/>
              <a:t>математика</a:t>
            </a:r>
          </a:p>
          <a:p>
            <a:r>
              <a:rPr lang="ru-RU" sz="2800" dirty="0" smtClean="0"/>
              <a:t> </a:t>
            </a:r>
            <a:r>
              <a:rPr lang="ru-RU" sz="2800" b="1" dirty="0"/>
              <a:t>Дополнительный период </a:t>
            </a:r>
            <a:endParaRPr lang="ru-RU" sz="2800" b="1" dirty="0" smtClean="0"/>
          </a:p>
          <a:p>
            <a:r>
              <a:rPr lang="ru-RU" sz="2800" dirty="0" smtClean="0"/>
              <a:t>3 </a:t>
            </a:r>
            <a:r>
              <a:rPr lang="ru-RU" sz="2800" dirty="0"/>
              <a:t>сентября (</a:t>
            </a:r>
            <a:r>
              <a:rPr lang="ru-RU" sz="2800" dirty="0" err="1"/>
              <a:t>пт</a:t>
            </a:r>
            <a:r>
              <a:rPr lang="ru-RU" sz="2800" dirty="0"/>
              <a:t>) — русский </a:t>
            </a:r>
            <a:r>
              <a:rPr lang="ru-RU" sz="2800" dirty="0" smtClean="0"/>
              <a:t>язык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6 сентября (</a:t>
            </a:r>
            <a:r>
              <a:rPr lang="ru-RU" sz="2800" dirty="0" err="1"/>
              <a:t>пн</a:t>
            </a:r>
            <a:r>
              <a:rPr lang="ru-RU" sz="2800" dirty="0"/>
              <a:t>) — математика </a:t>
            </a:r>
            <a:endParaRPr lang="ru-RU" sz="2800" dirty="0" smtClean="0"/>
          </a:p>
          <a:p>
            <a:r>
              <a:rPr lang="ru-RU" sz="2800" dirty="0" smtClean="0"/>
              <a:t>13 </a:t>
            </a:r>
            <a:r>
              <a:rPr lang="ru-RU" sz="2800" dirty="0"/>
              <a:t>сентября (</a:t>
            </a:r>
            <a:r>
              <a:rPr lang="ru-RU" sz="2800" dirty="0" err="1"/>
              <a:t>пн</a:t>
            </a:r>
            <a:r>
              <a:rPr lang="ru-RU" sz="2800" dirty="0"/>
              <a:t>) — резерв: русский язык </a:t>
            </a:r>
            <a:endParaRPr lang="ru-RU" sz="2800" dirty="0" smtClean="0"/>
          </a:p>
          <a:p>
            <a:r>
              <a:rPr lang="ru-RU" sz="2800" dirty="0" smtClean="0"/>
              <a:t>15 </a:t>
            </a:r>
            <a:r>
              <a:rPr lang="ru-RU" sz="2800" dirty="0"/>
              <a:t>сентября (ср) — резерв</a:t>
            </a:r>
            <a:r>
              <a:rPr lang="ru-RU" sz="2800" dirty="0" smtClean="0"/>
              <a:t>: математика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0902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Паспорт ,</a:t>
            </a:r>
          </a:p>
          <a:p>
            <a:r>
              <a:rPr lang="ru-RU" sz="4000" b="1" dirty="0" smtClean="0"/>
              <a:t>черная гелиевая ручка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 smtClean="0"/>
              <a:t>Математика- линейка</a:t>
            </a:r>
          </a:p>
          <a:p>
            <a:r>
              <a:rPr lang="ru-RU" b="1" dirty="0" smtClean="0"/>
              <a:t>Физика- калькулятор ,линейка</a:t>
            </a:r>
          </a:p>
          <a:p>
            <a:r>
              <a:rPr lang="ru-RU" b="1" dirty="0" smtClean="0"/>
              <a:t>Химия –калькулятор</a:t>
            </a:r>
          </a:p>
        </p:txBody>
      </p:sp>
    </p:spTree>
    <p:extLst>
      <p:ext uri="{BB962C8B-B14F-4D97-AF65-F5344CB8AC3E}">
        <p14:creationId xmlns:p14="http://schemas.microsoft.com/office/powerpoint/2010/main" val="1903157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368</TotalTime>
  <Words>740</Words>
  <Application>Microsoft Office PowerPoint</Application>
  <PresentationFormat>Экран (4:3)</PresentationFormat>
  <Paragraphs>237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Ясность</vt:lpstr>
      <vt:lpstr>Выбор экзаменов  для профильных классов в 2021-2022 учебном году</vt:lpstr>
      <vt:lpstr>В 9-ых классах обучается  151 гимназист по   четырем  направлениям </vt:lpstr>
      <vt:lpstr>Письма Федеральной службы по надзору в сфере образования и науки от 25 марта 2021 года № 04-17 </vt:lpstr>
      <vt:lpstr>Обязательные предметы ГИА 2021 проходят на базе других образовательных учреждений </vt:lpstr>
      <vt:lpstr> Шкала перевода баллов</vt:lpstr>
      <vt:lpstr>Результаты диагностических работ по математике </vt:lpstr>
      <vt:lpstr>Результаты диагностических работ по русскому языку </vt:lpstr>
      <vt:lpstr>Возможностей для пересдач будет сразу три:</vt:lpstr>
      <vt:lpstr>Дополнительные материалы</vt:lpstr>
      <vt:lpstr>Участники контрольных работ участвуют в контрольной работе по одному из указанных предметов по выбору</vt:lpstr>
      <vt:lpstr>Прохождение контрольных работ по нескольким предметам не предусматривается</vt:lpstr>
      <vt:lpstr>Длительность проведения контрольных работ составляет:</vt:lpstr>
      <vt:lpstr>Использование результатов контрольных работ </vt:lpstr>
      <vt:lpstr>Выбор  контрольных работ в соответствии с профилем:</vt:lpstr>
      <vt:lpstr>Презентация PowerPoint</vt:lpstr>
      <vt:lpstr>В сравнении  структуры и содержания КИМ ОГЭ  в 2021 году по  сравнению с 2019 годом усилены  деятельностная составляющая, практический характер заданий</vt:lpstr>
      <vt:lpstr>Открытый банк заданий ОГЭ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10-ых профильных классов в 2015-2016 учебном году</dc:title>
  <dc:creator>Андреева</dc:creator>
  <cp:lastModifiedBy>Пользователь Windows</cp:lastModifiedBy>
  <cp:revision>52</cp:revision>
  <dcterms:created xsi:type="dcterms:W3CDTF">2015-10-20T12:29:27Z</dcterms:created>
  <dcterms:modified xsi:type="dcterms:W3CDTF">2021-04-26T12:26:46Z</dcterms:modified>
</cp:coreProperties>
</file>