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7"/>
  </p:notesMasterIdLst>
  <p:sldIdLst>
    <p:sldId id="306" r:id="rId3"/>
    <p:sldId id="362" r:id="rId4"/>
    <p:sldId id="403" r:id="rId5"/>
    <p:sldId id="374" r:id="rId6"/>
    <p:sldId id="431" r:id="rId7"/>
    <p:sldId id="368" r:id="rId8"/>
    <p:sldId id="367" r:id="rId9"/>
    <p:sldId id="427" r:id="rId10"/>
    <p:sldId id="408" r:id="rId11"/>
    <p:sldId id="369" r:id="rId12"/>
    <p:sldId id="418" r:id="rId13"/>
    <p:sldId id="399" r:id="rId14"/>
    <p:sldId id="337" r:id="rId15"/>
    <p:sldId id="410" r:id="rId16"/>
    <p:sldId id="346" r:id="rId17"/>
    <p:sldId id="347" r:id="rId18"/>
    <p:sldId id="364" r:id="rId19"/>
    <p:sldId id="292" r:id="rId20"/>
    <p:sldId id="388" r:id="rId21"/>
    <p:sldId id="416" r:id="rId22"/>
    <p:sldId id="389" r:id="rId23"/>
    <p:sldId id="390" r:id="rId24"/>
    <p:sldId id="391" r:id="rId25"/>
    <p:sldId id="422" r:id="rId26"/>
    <p:sldId id="392" r:id="rId27"/>
    <p:sldId id="393" r:id="rId28"/>
    <p:sldId id="394" r:id="rId29"/>
    <p:sldId id="417" r:id="rId30"/>
    <p:sldId id="396" r:id="rId31"/>
    <p:sldId id="395" r:id="rId32"/>
    <p:sldId id="397" r:id="rId33"/>
    <p:sldId id="424" r:id="rId34"/>
    <p:sldId id="421" r:id="rId35"/>
    <p:sldId id="425" r:id="rId36"/>
    <p:sldId id="398" r:id="rId37"/>
    <p:sldId id="419" r:id="rId38"/>
    <p:sldId id="429" r:id="rId39"/>
    <p:sldId id="430" r:id="rId40"/>
    <p:sldId id="411" r:id="rId41"/>
    <p:sldId id="415" r:id="rId42"/>
    <p:sldId id="414" r:id="rId43"/>
    <p:sldId id="413" r:id="rId44"/>
    <p:sldId id="372" r:id="rId45"/>
    <p:sldId id="373" r:id="rId46"/>
    <p:sldId id="428" r:id="rId47"/>
    <p:sldId id="386" r:id="rId48"/>
    <p:sldId id="420" r:id="rId49"/>
    <p:sldId id="426" r:id="rId50"/>
    <p:sldId id="405" r:id="rId51"/>
    <p:sldId id="409" r:id="rId52"/>
    <p:sldId id="406" r:id="rId53"/>
    <p:sldId id="407" r:id="rId54"/>
    <p:sldId id="404" r:id="rId55"/>
    <p:sldId id="271" r:id="rId56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45" autoAdjust="0"/>
    <p:restoredTop sz="94660"/>
  </p:normalViewPr>
  <p:slideViewPr>
    <p:cSldViewPr>
      <p:cViewPr varScale="1">
        <p:scale>
          <a:sx n="128" d="100"/>
          <a:sy n="128" d="100"/>
        </p:scale>
        <p:origin x="906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7B129-5522-41C0-96D4-41661BCDD5FA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FBA-D315-4D5F-93AA-C1FAE28F4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83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6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303030">
                    <a:lumMod val="90000"/>
                    <a:lumOff val="10000"/>
                  </a:srgbClr>
                </a:solidFill>
              </a:rPr>
              <a:t>М.В. Вербицкая-2012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B229D-1A8D-4460-92F1-DE571CC3C977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45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303030">
                    <a:lumMod val="90000"/>
                    <a:lumOff val="10000"/>
                  </a:srgbClr>
                </a:solidFill>
              </a:rPr>
              <a:t>М.В. Вербицкая-2012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F7268-D1EA-42EE-A618-A7D4D5EE2E05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37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303030">
                    <a:lumMod val="90000"/>
                    <a:lumOff val="10000"/>
                  </a:srgbClr>
                </a:solidFill>
              </a:rPr>
              <a:t>М.В. Вербицкая-2012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74BB6-84E7-42FF-9E71-9E42B336715C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04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7690C-5265-44BB-A1CB-EC9F5B6D2B7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4B7C5-D1CC-4685-85EE-BE720E6E56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777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49037-8E09-4C64-879F-1DE51F96B4D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DDA90-5FB9-4D51-81E1-EC708901C40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592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7AD3-157E-446E-8DA8-A877446F245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705F2-96F8-4494-8E0A-ACC820B0F0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7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BF774-5A0D-490B-951F-6A8D19F860A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0C9F7-B9C5-4984-B803-1D14BDE1725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88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1AE3C-3CB4-4617-A972-56415D4A3B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64C98-69B6-4F43-8961-334BF79407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72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F470A-BCAC-406E-B1E6-C429E7FB22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C5107-EBCE-41CD-80E5-12557A5387C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46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3F7E9-8860-47B6-86B5-8DF97E3F3B1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C11EC-DE56-4E05-A392-5917D39710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328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31758-D62F-4788-B978-DA2286023E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74A82-5CE6-4E99-816C-515CBF7719E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96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303030">
                    <a:lumMod val="90000"/>
                    <a:lumOff val="10000"/>
                  </a:srgbClr>
                </a:solidFill>
              </a:rPr>
              <a:t>М.В. Вербицкая-2012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EFF52-BF6D-4F3F-BCA5-17881D8E8E80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71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7E816-867E-46FA-B164-AF79887E049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6932C-5C53-4720-8518-6368EF42F0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78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7F15C-4798-40DC-A756-C91947E26D5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5162C-AFE9-4EAA-B070-9E77137AA9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89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3C201-F9CB-4D17-96E7-7B419C8B6A2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1376F-2076-41FE-A87A-CF80E87F7BB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76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8A4FA-1587-4D84-BB8A-E721B9ADBA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750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2887A-B369-4D1B-BAE9-20814F64153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88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303030">
                    <a:lumMod val="90000"/>
                    <a:lumOff val="10000"/>
                  </a:srgbClr>
                </a:solidFill>
              </a:rPr>
              <a:t>М.В. Вербицкая-2012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27098-7B3C-40D0-A0D5-A2C310F7A090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74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303030">
                    <a:lumMod val="90000"/>
                    <a:lumOff val="10000"/>
                  </a:srgbClr>
                </a:solidFill>
              </a:rPr>
              <a:t>М.В. Вербицкая-2012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3B12B-0AEB-48FA-AC21-6CE5F3E58229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47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>
            <a:off x="7588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/>
          <p:nvPr/>
        </p:nvCxnSpPr>
        <p:spPr>
          <a:xfrm>
            <a:off x="46450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303030">
                    <a:lumMod val="90000"/>
                    <a:lumOff val="10000"/>
                  </a:srgbClr>
                </a:solidFill>
              </a:rPr>
              <a:t>М.В. Вербицкая-2012 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C11E2-64F4-4FA1-8253-4DA63353D59D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930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303030">
                    <a:lumMod val="90000"/>
                    <a:lumOff val="10000"/>
                  </a:srgbClr>
                </a:solidFill>
              </a:rPr>
              <a:t>М.В. Вербицкая-2012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1A908-68B2-40E4-8C01-1050BD3E8408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74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303030">
                    <a:lumMod val="90000"/>
                    <a:lumOff val="10000"/>
                  </a:srgbClr>
                </a:solidFill>
              </a:rPr>
              <a:t>М.В. Вербицкая-2012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7BF02-0B5B-441F-A194-B8BD22C25854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4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1677194" y="2515394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303030">
                    <a:lumMod val="90000"/>
                    <a:lumOff val="10000"/>
                  </a:srgbClr>
                </a:solidFill>
              </a:rPr>
              <a:t>М.В. Вербицкая-2012 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D5684-965C-4F58-AE43-2A30E3EAFD55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1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303030">
                    <a:lumMod val="90000"/>
                    <a:lumOff val="10000"/>
                  </a:srgbClr>
                </a:solidFill>
              </a:rPr>
              <a:t>М.В. Вербицкая-2012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F9B6A-FAD0-4C6C-9FE1-17F50CC5B032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39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4196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4572000"/>
            <a:ext cx="6781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685800"/>
            <a:ext cx="7543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srgbClr val="303030">
                    <a:lumMod val="90000"/>
                    <a:lumOff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М.В. Вербицкая-2012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8013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C26F11-AE9C-4EB0-A811-2A15A9DC0632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875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96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3725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3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82BBD9-1A29-4F37-B818-FD734A93FD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27D844-CED9-4BE9-8443-AFAE53F834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27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education.yandex.ru/home/" TargetMode="External"/><Relationship Id="rId3" Type="http://schemas.openxmlformats.org/officeDocument/2006/relationships/hyperlink" Target="https://www.yaklass.ru/" TargetMode="External"/><Relationship Id="rId7" Type="http://schemas.openxmlformats.org/officeDocument/2006/relationships/hyperlink" Target="https://zoom.us/ru-ru/meetings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newschool.pcbl.ru/" TargetMode="External"/><Relationship Id="rId5" Type="http://schemas.openxmlformats.org/officeDocument/2006/relationships/hyperlink" Target="https://foxford.ru/" TargetMode="External"/><Relationship Id="rId4" Type="http://schemas.openxmlformats.org/officeDocument/2006/relationships/hyperlink" Target="https://uchi.r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214414" y="285728"/>
            <a:ext cx="6913563" cy="431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ПЕДАГОГИЧЕСКИЙ СОВЕТ</a:t>
            </a:r>
          </a:p>
        </p:txBody>
      </p:sp>
      <p:sp>
        <p:nvSpPr>
          <p:cNvPr id="3075" name="Oval 3"/>
          <p:cNvSpPr>
            <a:spLocks noChangeArrowheads="1"/>
          </p:cNvSpPr>
          <p:nvPr/>
        </p:nvSpPr>
        <p:spPr bwMode="auto">
          <a:xfrm>
            <a:off x="179388" y="908050"/>
            <a:ext cx="2808287" cy="914400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Библиотечная служба</a:t>
            </a:r>
          </a:p>
        </p:txBody>
      </p:sp>
      <p:sp>
        <p:nvSpPr>
          <p:cNvPr id="4100" name="Oval 4"/>
          <p:cNvSpPr>
            <a:spLocks noChangeArrowheads="1"/>
          </p:cNvSpPr>
          <p:nvPr/>
        </p:nvSpPr>
        <p:spPr bwMode="auto">
          <a:xfrm>
            <a:off x="3059113" y="981075"/>
            <a:ext cx="2952750" cy="914400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МЕТОДИЧЕСКИЙ СОВЕТ</a:t>
            </a:r>
          </a:p>
        </p:txBody>
      </p:sp>
      <p:sp>
        <p:nvSpPr>
          <p:cNvPr id="3077" name="Oval 5"/>
          <p:cNvSpPr>
            <a:spLocks noChangeArrowheads="1"/>
          </p:cNvSpPr>
          <p:nvPr/>
        </p:nvSpPr>
        <p:spPr bwMode="auto">
          <a:xfrm>
            <a:off x="6083301" y="836613"/>
            <a:ext cx="3060699" cy="98583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Психолого-логопедическая</a:t>
            </a:r>
          </a:p>
          <a:p>
            <a:pPr algn="ctr">
              <a:defRPr/>
            </a:pP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 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служба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87338" y="1928802"/>
            <a:ext cx="8496300" cy="147477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400" b="1" dirty="0"/>
              <a:t>«Повышение качества образования на </a:t>
            </a:r>
            <a:r>
              <a:rPr lang="ru-RU" sz="2400" b="1" dirty="0" smtClean="0"/>
              <a:t>основе</a:t>
            </a:r>
          </a:p>
          <a:p>
            <a:pPr algn="ctr"/>
            <a:r>
              <a:rPr lang="ru-RU" sz="2400" b="1" dirty="0" err="1" smtClean="0"/>
              <a:t>компетентностно-деятельностного</a:t>
            </a:r>
            <a:endParaRPr lang="ru-RU" sz="2400" b="1" dirty="0"/>
          </a:p>
          <a:p>
            <a:pPr algn="ctr"/>
            <a:r>
              <a:rPr lang="ru-RU" sz="2400" b="1" dirty="0" smtClean="0"/>
              <a:t>подхода</a:t>
            </a:r>
            <a:r>
              <a:rPr lang="ru-RU" sz="2400" b="1" dirty="0"/>
              <a:t>, реализующего стандарты ФГОС НОО и ФГОС ООО»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287338" y="3509930"/>
            <a:ext cx="1512888" cy="79216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Кафедры</a:t>
            </a:r>
          </a:p>
          <a:p>
            <a:pPr algn="ctr">
              <a:defRPr/>
            </a:pP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Arial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1908175" y="3500438"/>
            <a:ext cx="1439863" cy="86518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Тьют</a:t>
            </a:r>
            <a:r>
              <a:rPr lang="en-US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о</a:t>
            </a:r>
            <a:r>
              <a:rPr lang="ru-RU" sz="1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рское</a:t>
            </a:r>
            <a:r>
              <a:rPr lang="ru-RU" sz="1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 </a:t>
            </a:r>
            <a:endParaRPr lang="ru-RU" sz="1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ru-RU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сопровождение</a:t>
            </a: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3563938" y="3500438"/>
            <a:ext cx="1439862" cy="86518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ТГ:</a:t>
            </a:r>
          </a:p>
          <a:p>
            <a:pPr algn="ctr">
              <a:defRPr/>
            </a:pPr>
            <a:r>
              <a:rPr lang="ru-RU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временные </a:t>
            </a:r>
          </a:p>
          <a:p>
            <a:pPr algn="ctr">
              <a:defRPr/>
            </a:pPr>
            <a:r>
              <a:rPr lang="ru-RU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и постоянные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5219700" y="3500438"/>
            <a:ext cx="1657350" cy="86518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charset="0"/>
              </a:rPr>
              <a:t>Школа</a:t>
            </a:r>
          </a:p>
          <a:p>
            <a:pPr algn="ctr">
              <a:defRPr/>
            </a:pPr>
            <a:r>
              <a:rPr lang="ru-RU" sz="1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charset="0"/>
              </a:rPr>
              <a:t> педагогического</a:t>
            </a:r>
          </a:p>
          <a:p>
            <a:pPr algn="ctr">
              <a:defRPr/>
            </a:pPr>
            <a:r>
              <a:rPr lang="ru-RU" sz="1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charset="0"/>
              </a:rPr>
              <a:t>мастерства</a:t>
            </a:r>
          </a:p>
          <a:p>
            <a:pPr algn="ctr">
              <a:defRPr/>
            </a:pPr>
            <a:endParaRPr lang="ru-RU" sz="1200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7092950" y="3429000"/>
            <a:ext cx="1871663" cy="9366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Работа учителей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по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индивидуальному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плану</a:t>
            </a:r>
          </a:p>
        </p:txBody>
      </p:sp>
      <p:sp>
        <p:nvSpPr>
          <p:cNvPr id="3084" name="Oval 12"/>
          <p:cNvSpPr>
            <a:spLocks noChangeArrowheads="1"/>
          </p:cNvSpPr>
          <p:nvPr/>
        </p:nvSpPr>
        <p:spPr bwMode="auto">
          <a:xfrm>
            <a:off x="2916238" y="4868863"/>
            <a:ext cx="3168650" cy="431800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cs typeface="Arial" charset="0"/>
              </a:rPr>
              <a:t>АТТЕСТАЦИЯ</a:t>
            </a: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2195513" y="5949950"/>
            <a:ext cx="4897437" cy="5032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cs typeface="Arial" charset="0"/>
              </a:rPr>
              <a:t>Курсы повышения квалификации</a:t>
            </a: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179388" y="5084763"/>
            <a:ext cx="2663825" cy="36036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err="1">
                <a:solidFill>
                  <a:schemeClr val="bg1"/>
                </a:solidFill>
                <a:cs typeface="Arial" charset="0"/>
              </a:rPr>
              <a:t>Профрост</a:t>
            </a:r>
            <a:r>
              <a:rPr lang="ru-RU" b="1" dirty="0">
                <a:solidFill>
                  <a:schemeClr val="bg1"/>
                </a:solidFill>
                <a:cs typeface="Arial" charset="0"/>
              </a:rPr>
              <a:t> учителя</a:t>
            </a:r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6143636" y="4724401"/>
            <a:ext cx="2820977" cy="77630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cs typeface="Arial" charset="0"/>
              </a:rPr>
              <a:t>Конечные итоги 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cs typeface="Arial" charset="0"/>
              </a:rPr>
              <a:t>обучения и воспитания</a:t>
            </a:r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7451725" y="5805488"/>
            <a:ext cx="1296988" cy="8636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cs typeface="Arial" charset="0"/>
              </a:rPr>
              <a:t>ТОИУУ</a:t>
            </a:r>
          </a:p>
          <a:p>
            <a:pPr algn="ctr">
              <a:defRPr/>
            </a:pPr>
            <a:r>
              <a:rPr lang="ru-RU" b="1" dirty="0" err="1" smtClean="0">
                <a:solidFill>
                  <a:schemeClr val="bg1"/>
                </a:solidFill>
                <a:cs typeface="Arial" charset="0"/>
              </a:rPr>
              <a:t>ТвГУ</a:t>
            </a:r>
            <a:endParaRPr lang="ru-RU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>
            <a:off x="-55563" y="4437063"/>
            <a:ext cx="0" cy="360362"/>
          </a:xfrm>
          <a:prstGeom prst="line">
            <a:avLst/>
          </a:prstGeom>
          <a:noFill/>
          <a:ln w="63500">
            <a:noFill/>
            <a:round/>
            <a:headEnd/>
            <a:tailEnd type="stealth" w="lg" len="lg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090" name="Line 18"/>
          <p:cNvSpPr>
            <a:spLocks noChangeShapeType="1"/>
          </p:cNvSpPr>
          <p:nvPr/>
        </p:nvSpPr>
        <p:spPr bwMode="auto">
          <a:xfrm flipV="1">
            <a:off x="-55563" y="5516563"/>
            <a:ext cx="0" cy="503237"/>
          </a:xfrm>
          <a:prstGeom prst="line">
            <a:avLst/>
          </a:prstGeom>
          <a:noFill/>
          <a:ln w="76200">
            <a:noFill/>
            <a:round/>
            <a:headEnd/>
            <a:tailEnd type="diamond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091" name="Line 19"/>
          <p:cNvSpPr>
            <a:spLocks noChangeShapeType="1"/>
          </p:cNvSpPr>
          <p:nvPr/>
        </p:nvSpPr>
        <p:spPr bwMode="auto">
          <a:xfrm flipH="1">
            <a:off x="1042988" y="-55563"/>
            <a:ext cx="1008062" cy="0"/>
          </a:xfrm>
          <a:prstGeom prst="line">
            <a:avLst/>
          </a:prstGeom>
          <a:noFill/>
          <a:ln w="63500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092" name="Line 20"/>
          <p:cNvSpPr>
            <a:spLocks noChangeShapeType="1"/>
          </p:cNvSpPr>
          <p:nvPr/>
        </p:nvSpPr>
        <p:spPr bwMode="auto">
          <a:xfrm flipV="1">
            <a:off x="-55563" y="5516563"/>
            <a:ext cx="0" cy="649287"/>
          </a:xfrm>
          <a:prstGeom prst="line">
            <a:avLst/>
          </a:prstGeom>
          <a:noFill/>
          <a:ln w="635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093" name="Line 21"/>
          <p:cNvSpPr>
            <a:spLocks noChangeShapeType="1"/>
          </p:cNvSpPr>
          <p:nvPr/>
        </p:nvSpPr>
        <p:spPr bwMode="auto">
          <a:xfrm>
            <a:off x="7164388" y="-55563"/>
            <a:ext cx="287337" cy="0"/>
          </a:xfrm>
          <a:prstGeom prst="line">
            <a:avLst/>
          </a:prstGeom>
          <a:noFill/>
          <a:ln w="635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094" name="Line 22"/>
          <p:cNvSpPr>
            <a:spLocks noChangeShapeType="1"/>
          </p:cNvSpPr>
          <p:nvPr/>
        </p:nvSpPr>
        <p:spPr bwMode="auto">
          <a:xfrm flipH="1">
            <a:off x="2916238" y="5300663"/>
            <a:ext cx="647700" cy="73025"/>
          </a:xfrm>
          <a:prstGeom prst="line">
            <a:avLst/>
          </a:prstGeom>
          <a:noFill/>
          <a:ln w="635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095" name="Line 23"/>
          <p:cNvSpPr>
            <a:spLocks noChangeShapeType="1"/>
          </p:cNvSpPr>
          <p:nvPr/>
        </p:nvSpPr>
        <p:spPr bwMode="auto">
          <a:xfrm flipV="1">
            <a:off x="-55563" y="5516563"/>
            <a:ext cx="0" cy="217487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096" name="Line 24"/>
          <p:cNvSpPr>
            <a:spLocks noChangeShapeType="1"/>
          </p:cNvSpPr>
          <p:nvPr/>
        </p:nvSpPr>
        <p:spPr bwMode="auto">
          <a:xfrm>
            <a:off x="-55563" y="3141663"/>
            <a:ext cx="0" cy="358775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097" name="Line 25"/>
          <p:cNvSpPr>
            <a:spLocks noChangeShapeType="1"/>
          </p:cNvSpPr>
          <p:nvPr/>
        </p:nvSpPr>
        <p:spPr bwMode="auto">
          <a:xfrm>
            <a:off x="-55563" y="3213100"/>
            <a:ext cx="0" cy="2159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098" name="Line 26"/>
          <p:cNvSpPr>
            <a:spLocks noChangeShapeType="1"/>
          </p:cNvSpPr>
          <p:nvPr/>
        </p:nvSpPr>
        <p:spPr bwMode="auto">
          <a:xfrm>
            <a:off x="-55563" y="3141663"/>
            <a:ext cx="0" cy="287337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099" name="Line 27"/>
          <p:cNvSpPr>
            <a:spLocks noChangeShapeType="1"/>
          </p:cNvSpPr>
          <p:nvPr/>
        </p:nvSpPr>
        <p:spPr bwMode="auto">
          <a:xfrm>
            <a:off x="-55563" y="3141663"/>
            <a:ext cx="0" cy="358775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00" name="Line 28"/>
          <p:cNvSpPr>
            <a:spLocks noChangeShapeType="1"/>
          </p:cNvSpPr>
          <p:nvPr/>
        </p:nvSpPr>
        <p:spPr bwMode="auto">
          <a:xfrm>
            <a:off x="900113" y="4508500"/>
            <a:ext cx="2808287" cy="215900"/>
          </a:xfrm>
          <a:prstGeom prst="line">
            <a:avLst/>
          </a:prstGeom>
          <a:noFill/>
          <a:ln w="63500">
            <a:noFill/>
            <a:round/>
            <a:headEnd/>
            <a:tailEnd type="stealth" w="lg" len="lg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01" name="Line 29"/>
          <p:cNvSpPr>
            <a:spLocks noChangeShapeType="1"/>
          </p:cNvSpPr>
          <p:nvPr/>
        </p:nvSpPr>
        <p:spPr bwMode="auto">
          <a:xfrm flipH="1">
            <a:off x="5724525" y="4508500"/>
            <a:ext cx="1368425" cy="360363"/>
          </a:xfrm>
          <a:prstGeom prst="line">
            <a:avLst/>
          </a:prstGeom>
          <a:noFill/>
          <a:ln w="63500">
            <a:noFill/>
            <a:round/>
            <a:headEnd/>
            <a:tailEnd type="stealth" w="lg" len="lg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02" name="Line 30"/>
          <p:cNvSpPr>
            <a:spLocks noChangeShapeType="1"/>
          </p:cNvSpPr>
          <p:nvPr/>
        </p:nvSpPr>
        <p:spPr bwMode="auto">
          <a:xfrm flipH="1">
            <a:off x="2700338" y="836613"/>
            <a:ext cx="1079500" cy="144462"/>
          </a:xfrm>
          <a:prstGeom prst="line">
            <a:avLst/>
          </a:prstGeom>
          <a:noFill/>
          <a:ln w="254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03" name="Line 31"/>
          <p:cNvSpPr>
            <a:spLocks noChangeShapeType="1"/>
          </p:cNvSpPr>
          <p:nvPr/>
        </p:nvSpPr>
        <p:spPr bwMode="auto">
          <a:xfrm>
            <a:off x="6011863" y="765175"/>
            <a:ext cx="865187" cy="215900"/>
          </a:xfrm>
          <a:prstGeom prst="line">
            <a:avLst/>
          </a:prstGeom>
          <a:noFill/>
          <a:ln w="254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04" name="Line 32"/>
          <p:cNvSpPr>
            <a:spLocks noChangeShapeType="1"/>
          </p:cNvSpPr>
          <p:nvPr/>
        </p:nvSpPr>
        <p:spPr bwMode="auto">
          <a:xfrm>
            <a:off x="-55563" y="765175"/>
            <a:ext cx="0" cy="431800"/>
          </a:xfrm>
          <a:prstGeom prst="line">
            <a:avLst/>
          </a:prstGeom>
          <a:noFill/>
          <a:ln w="254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05" name="Line 33"/>
          <p:cNvSpPr>
            <a:spLocks noChangeShapeType="1"/>
          </p:cNvSpPr>
          <p:nvPr/>
        </p:nvSpPr>
        <p:spPr bwMode="auto">
          <a:xfrm>
            <a:off x="2627313" y="1628775"/>
            <a:ext cx="142875" cy="288925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06" name="Line 34"/>
          <p:cNvSpPr>
            <a:spLocks noChangeShapeType="1"/>
          </p:cNvSpPr>
          <p:nvPr/>
        </p:nvSpPr>
        <p:spPr bwMode="auto">
          <a:xfrm flipH="1">
            <a:off x="6516688" y="1700213"/>
            <a:ext cx="73025" cy="2159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07" name="Line 35"/>
          <p:cNvSpPr>
            <a:spLocks noChangeShapeType="1"/>
          </p:cNvSpPr>
          <p:nvPr/>
        </p:nvSpPr>
        <p:spPr bwMode="auto">
          <a:xfrm>
            <a:off x="-55563" y="1916113"/>
            <a:ext cx="0" cy="2159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08" name="Line 36"/>
          <p:cNvSpPr>
            <a:spLocks noChangeShapeType="1"/>
          </p:cNvSpPr>
          <p:nvPr/>
        </p:nvSpPr>
        <p:spPr bwMode="auto">
          <a:xfrm flipV="1">
            <a:off x="5219700" y="5589588"/>
            <a:ext cx="1296988" cy="360362"/>
          </a:xfrm>
          <a:prstGeom prst="line">
            <a:avLst/>
          </a:prstGeom>
          <a:noFill/>
          <a:ln w="63500">
            <a:noFill/>
            <a:round/>
            <a:headEnd/>
            <a:tailEnd type="oval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09" name="Line 37"/>
          <p:cNvSpPr>
            <a:spLocks noChangeShapeType="1"/>
          </p:cNvSpPr>
          <p:nvPr/>
        </p:nvSpPr>
        <p:spPr bwMode="auto">
          <a:xfrm>
            <a:off x="-55563" y="3068638"/>
            <a:ext cx="0" cy="358775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10" name="Line 38"/>
          <p:cNvSpPr>
            <a:spLocks noChangeShapeType="1"/>
          </p:cNvSpPr>
          <p:nvPr/>
        </p:nvSpPr>
        <p:spPr bwMode="auto">
          <a:xfrm>
            <a:off x="-55563" y="3068638"/>
            <a:ext cx="0" cy="358775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11" name="Line 39"/>
          <p:cNvSpPr>
            <a:spLocks noChangeShapeType="1"/>
          </p:cNvSpPr>
          <p:nvPr/>
        </p:nvSpPr>
        <p:spPr bwMode="auto">
          <a:xfrm>
            <a:off x="-55563" y="3141663"/>
            <a:ext cx="0" cy="358775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12" name="Line 40"/>
          <p:cNvSpPr>
            <a:spLocks noChangeShapeType="1"/>
          </p:cNvSpPr>
          <p:nvPr/>
        </p:nvSpPr>
        <p:spPr bwMode="auto">
          <a:xfrm>
            <a:off x="-55563" y="3068638"/>
            <a:ext cx="0" cy="358775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13" name="Line 41"/>
          <p:cNvSpPr>
            <a:spLocks noChangeShapeType="1"/>
          </p:cNvSpPr>
          <p:nvPr/>
        </p:nvSpPr>
        <p:spPr bwMode="auto">
          <a:xfrm>
            <a:off x="5508625" y="5300663"/>
            <a:ext cx="647700" cy="73025"/>
          </a:xfrm>
          <a:prstGeom prst="line">
            <a:avLst/>
          </a:prstGeom>
          <a:noFill/>
          <a:ln w="635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1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" y="0"/>
            <a:ext cx="9144003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505566" y="592015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Tahoma" pitchFamily="34" charset="0"/>
              </a:rPr>
              <a:t>Профессиональный рост учителя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359994" y="1789920"/>
            <a:ext cx="8460936" cy="2017985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Мерзлякова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И.А., Кудрявцева М.Н.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Журина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И.Г.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окружном семинаре по вопросам апробации примерной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Федеральный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округ, г. Москва).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295769"/>
            <a:ext cx="3269786" cy="3420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3346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509"/>
            <a:ext cx="9144003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505566" y="592015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Tahoma" pitchFamily="34" charset="0"/>
              </a:rPr>
              <a:t>Профессиональный рост учителя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582467" y="1707138"/>
            <a:ext cx="8320599" cy="1944420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Мерзлякова И.А.,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Журина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И.Г.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вопросу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организации и школьное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самоуправление» в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Санкт-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Петербурге.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01008"/>
            <a:ext cx="4167227" cy="2956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8734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" y="0"/>
            <a:ext cx="9144003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505566" y="592015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Tahoma" pitchFamily="34" charset="0"/>
              </a:rPr>
              <a:t>Профессиональный рост учителя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404702" y="1869566"/>
            <a:ext cx="8223588" cy="2328858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Мирошник Н.С.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православной Свято-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Тихоновской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межрегиональной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 «Пастырь добрый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посвященной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Святейшему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Патриарху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Тихону.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0563" y="3729886"/>
            <a:ext cx="3600401" cy="2187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8923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80120"/>
          </a:xfrm>
        </p:spPr>
        <p:txBody>
          <a:bodyPr/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Педагогические советы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24744"/>
            <a:ext cx="8280920" cy="547260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Системно-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в обучении различных категорий учащихся как основа реализации ФГОС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системно-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деятельностного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подхода во внеурочное время при работе с различными категориями учащихся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Системно-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– основа стандартов второго поколения: новые вызовы онлайн образования в российской школе.» (Практико-ориентированное обучение педагогов гимназии в связи с вынужденным переходом на дистанционное образование весной 2020 года)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398700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80120"/>
          </a:xfrm>
        </p:spPr>
        <p:txBody>
          <a:bodyPr/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Педагогические советы</a:t>
            </a:r>
            <a:endParaRPr lang="ru-RU" sz="5400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3557510"/>
              </p:ext>
            </p:extLst>
          </p:nvPr>
        </p:nvGraphicFramePr>
        <p:xfrm>
          <a:off x="1619672" y="1072751"/>
          <a:ext cx="5459021" cy="54333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5142"/>
                <a:gridCol w="2558454"/>
                <a:gridCol w="2175425"/>
              </a:tblGrid>
              <a:tr h="242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Класс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Предмет, тема урока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ФИО учителя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</a:tr>
              <a:tr h="566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5В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История                                Систематизация и обобщение знаний по теме «Древний Египет»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Иванова Ольга Викторовна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</a:tr>
              <a:tr h="8515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4В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Музыка 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Систематизация и обобщение знаний по теме «Жизнь и творчество Ф. Шопена»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effectLst/>
                        </a:rPr>
                        <a:t>Карельская Мария Дмитриевна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</a:tr>
              <a:tr h="7585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2Г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Математика                                 Совершенствование навыков по теме «Название компонентов и результата действия умножения».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effectLst/>
                        </a:rPr>
                        <a:t>Морошкина Марина Викторовна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</a:tr>
              <a:tr h="566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5Д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Физическая культура «Совершенствование навыков обучения баскетболу»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effectLst/>
                        </a:rPr>
                        <a:t>Яковлева Елена Николаевна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</a:tr>
              <a:tr h="692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7В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Английский язык 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Формирование навыков говорения по теме «Путешествия»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effectLst/>
                        </a:rPr>
                        <a:t>Крылова Диана </a:t>
                      </a:r>
                      <a:r>
                        <a:rPr lang="ru-RU" sz="1100" b="1" dirty="0" smtClean="0">
                          <a:effectLst/>
                        </a:rPr>
                        <a:t>Юрьевна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</a:tr>
              <a:tr h="8515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5А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Русский язык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 </a:t>
                      </a:r>
                      <a:r>
                        <a:rPr lang="ru-RU" sz="1100">
                          <a:effectLst/>
                        </a:rPr>
                        <a:t>Систематизация и обобщение знаний по теме «Понятие микротема текста»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effectLst/>
                        </a:rPr>
                        <a:t>Бойко Юлия Яковлевна</a:t>
                      </a:r>
                      <a:endParaRPr lang="ru-RU" sz="9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</a:tr>
              <a:tr h="8515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7А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Информатика 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Систематизация и обобщение знаний по теме «Объем информации»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Харинова Галина Вячеславовна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38" marR="5393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857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2067"/>
            <a:ext cx="9144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198" y="303234"/>
            <a:ext cx="8229600" cy="168508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720887" y="2205898"/>
            <a:ext cx="8229600" cy="2448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73" y="1844824"/>
            <a:ext cx="3672409" cy="29496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3" y="2924944"/>
            <a:ext cx="3718791" cy="3216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2975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2067"/>
            <a:ext cx="9144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271" y="255239"/>
            <a:ext cx="8229600" cy="168508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720887" y="2205898"/>
            <a:ext cx="8229600" cy="2448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99" y="1700808"/>
            <a:ext cx="3663185" cy="3090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896" y="3099375"/>
            <a:ext cx="3888432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7353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2067"/>
            <a:ext cx="9144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63688" y="247001"/>
            <a:ext cx="8229600" cy="168508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720887" y="2205898"/>
            <a:ext cx="8229600" cy="2448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01" y="1700808"/>
            <a:ext cx="4021754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94920" y="2856001"/>
            <a:ext cx="3528392" cy="3078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707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664"/>
            <a:ext cx="8229600" cy="11955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Предъявление </a:t>
            </a:r>
            <a:r>
              <a:rPr lang="ru-RU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педагогами своего опыта </a:t>
            </a:r>
            <a:r>
              <a:rPr lang="ru-RU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endParaRPr lang="ru-RU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7" y="1600200"/>
            <a:ext cx="7488832" cy="4924425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«Преемственность»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августовская городская педагогическая конференция  (9 педагогов);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анорама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(9 человек);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семинары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учителей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Твери;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семинары совместно с издательством «Просвещение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6389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664"/>
            <a:ext cx="8229600" cy="11955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«Преемственность» 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3" y="1600200"/>
            <a:ext cx="7488832" cy="4924425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Скворцова Людмила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ОРКСЭ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Комарова Елена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Анатольевна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русский язык</a:t>
            </a:r>
          </a:p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Федик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Игоревна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математика</a:t>
            </a:r>
          </a:p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Шаханова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Геннадьевна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окружающий мир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Тимонова Жанна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русский язык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Якуба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Юрьевна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математика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Мартьянова Наталья Анатольевна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Бардина Ольга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литература</a:t>
            </a:r>
          </a:p>
        </p:txBody>
      </p:sp>
    </p:spTree>
    <p:extLst>
      <p:ext uri="{BB962C8B-B14F-4D97-AF65-F5344CB8AC3E}">
        <p14:creationId xmlns:p14="http://schemas.microsoft.com/office/powerpoint/2010/main" val="226784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42617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Члены методического совета-руководители </a:t>
            </a:r>
            <a:r>
              <a:rPr lang="ru-RU" b="1" smtClean="0">
                <a:solidFill>
                  <a:srgbClr val="FF0000"/>
                </a:solidFill>
              </a:rPr>
              <a:t>кафедр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861" y="4319664"/>
            <a:ext cx="1535848" cy="227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653" y="4319664"/>
            <a:ext cx="1602111" cy="227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6058" flipH="1">
            <a:off x="233256" y="1883521"/>
            <a:ext cx="1602111" cy="227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524">
            <a:off x="5659265" y="1800199"/>
            <a:ext cx="1553344" cy="2276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4" r="11674"/>
          <a:stretch/>
        </p:blipFill>
        <p:spPr>
          <a:xfrm rot="424596">
            <a:off x="7024268" y="4460078"/>
            <a:ext cx="1640238" cy="2132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3407">
            <a:off x="2064330" y="1791046"/>
            <a:ext cx="1515063" cy="2276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343">
            <a:off x="736353" y="4393811"/>
            <a:ext cx="1487746" cy="2216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700808"/>
            <a:ext cx="1545965" cy="2302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843">
            <a:off x="7383416" y="1901560"/>
            <a:ext cx="1592346" cy="237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833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620688"/>
            <a:ext cx="8229600" cy="105152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Школа молодого специалиста</a:t>
            </a:r>
            <a:endParaRPr lang="ru-RU" b="1" dirty="0">
              <a:solidFill>
                <a:srgbClr val="CC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04975" y="1646269"/>
          <a:ext cx="5734050" cy="44338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8795"/>
                <a:gridCol w="714375"/>
                <a:gridCol w="2700020"/>
                <a:gridCol w="18008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№п/п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Класс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Предмет, тема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ФИО учителя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7В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Формирование лексических навыков по теме «Проблемы экологии»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Английский язык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Ёлкина К.И.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 класс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«Приемы сложения и вычитания»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Математика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Кривцова О.В.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10Б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«Насекомые - вредители культурных растений и переносчики заболеваний человека»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Биология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Голубева С.В.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5Е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«Признаки Параллелограмма».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Математика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Лебедева Н.И.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830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620688"/>
            <a:ext cx="8229600" cy="10515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Предъявление </a:t>
            </a:r>
            <a:r>
              <a:rPr lang="ru-RU" b="1" dirty="0">
                <a:solidFill>
                  <a:srgbClr val="CC0000"/>
                </a:solidFill>
              </a:rPr>
              <a:t>педагогами своего опыта </a:t>
            </a:r>
            <a:r>
              <a:rPr lang="ru-RU" b="1" dirty="0" smtClean="0">
                <a:solidFill>
                  <a:srgbClr val="CC0000"/>
                </a:solidFill>
              </a:rPr>
              <a:t>работы 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5" y="1600200"/>
            <a:ext cx="7344816" cy="4924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года на базе гимназии работали два постоянно действующих семинара: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«Современный урок русского языка и литературы в аспекте реализации задач ФГОС ООО» (русский язык и литература) 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«Эффективные методики подготовки к выпускным экзаменам и критерии оценивания развернутых ответов ОГЭ, ЕГЭ» (английский язык). </a:t>
            </a:r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0412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8680"/>
            <a:ext cx="8229600" cy="10515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Предъявление </a:t>
            </a:r>
            <a:r>
              <a:rPr lang="ru-RU" b="1" dirty="0">
                <a:solidFill>
                  <a:srgbClr val="CC0000"/>
                </a:solidFill>
              </a:rPr>
              <a:t>педагогами своего опыта </a:t>
            </a:r>
            <a:r>
              <a:rPr lang="ru-RU" b="1" dirty="0" smtClean="0">
                <a:solidFill>
                  <a:srgbClr val="CC0000"/>
                </a:solidFill>
              </a:rPr>
              <a:t>работы 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9" y="1933575"/>
            <a:ext cx="7632847" cy="4924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гимназии предъявляли опыт работы в рамках работы муниципальной опорной площадки: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С.В., Головкова Н.Б., Яковлева Е.Н.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октябрь</a:t>
            </a:r>
          </a:p>
          <a:p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Елкина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К.И., Мишин А.В.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ноябрь</a:t>
            </a:r>
          </a:p>
          <a:p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Березина М.Н., </a:t>
            </a:r>
            <a:r>
              <a:rPr lang="ru-RU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Тесникова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Е.А., Потапенко М.С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.– декабрь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Артемьева Е.И., Михайловская Ю.В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Аксенова С.И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Василевская Н.М., Бардина О.А.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февраль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62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68760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CC0000"/>
                </a:solidFill>
              </a:rPr>
              <a:t>В рамках проведения декады открытых уроков «Педагог-педагогу» для учителей города провели уроки </a:t>
            </a:r>
            <a:r>
              <a:rPr lang="ru-RU" b="1" dirty="0">
                <a:solidFill>
                  <a:srgbClr val="CC0000"/>
                </a:solidFill>
              </a:rPr>
              <a:t>: </a:t>
            </a:r>
            <a:br>
              <a:rPr lang="ru-RU" b="1" dirty="0">
                <a:solidFill>
                  <a:srgbClr val="CC0000"/>
                </a:solidFill>
              </a:rPr>
            </a:b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5" y="1844824"/>
            <a:ext cx="7560840" cy="4679801"/>
          </a:xfrm>
        </p:spPr>
        <p:txBody>
          <a:bodyPr>
            <a:normAutofit/>
          </a:bodyPr>
          <a:lstStyle/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Быкова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 «Использование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 действий при вычислении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С.В.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«Кислоты».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О.В.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теме  «Древний Египет»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Шаханова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Т.Г.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теме «Москва-преемница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Владимира»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408"/>
            <a:ext cx="9144003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521883" y="764704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FF0000"/>
                </a:solidFill>
                <a:latin typeface="Tahoma" pitchFamily="34" charset="0"/>
              </a:rPr>
              <a:t>Предъявление педагогами своего опыта </a:t>
            </a:r>
            <a:r>
              <a:rPr lang="ru-RU" sz="3200" b="1" dirty="0" smtClean="0">
                <a:solidFill>
                  <a:srgbClr val="FF0000"/>
                </a:solidFill>
                <a:latin typeface="Tahoma" pitchFamily="34" charset="0"/>
              </a:rPr>
              <a:t>работы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673271" y="1901414"/>
            <a:ext cx="8000427" cy="1338791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воспитания делилась опытом работы на семинаре для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общественной палаты города  по теме «Школа лидерства»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" t="20478" r="1807" b="34511"/>
          <a:stretch/>
        </p:blipFill>
        <p:spPr>
          <a:xfrm>
            <a:off x="755576" y="3717032"/>
            <a:ext cx="7603658" cy="2425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79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483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Предъявление педагогами своего опыта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работы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7560840" cy="492514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/>
              <a:t>Гимназия </a:t>
            </a:r>
            <a:r>
              <a:rPr lang="ru-RU" b="1" dirty="0" smtClean="0"/>
              <a:t>является </a:t>
            </a:r>
            <a:r>
              <a:rPr lang="ru-RU" b="1" dirty="0"/>
              <a:t>межрегиональным Центром повышения квалификации различных категорий слушателей: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000" b="1" dirty="0" smtClean="0"/>
              <a:t>Английский, немецкий языки;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000" b="1" dirty="0" smtClean="0"/>
              <a:t>Математика, физика, информатика;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000" b="1" dirty="0" smtClean="0"/>
              <a:t>Начальные классы;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000" b="1" dirty="0" smtClean="0"/>
              <a:t>Технология;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000" b="1" dirty="0" smtClean="0"/>
              <a:t>География;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000" b="1" dirty="0" smtClean="0"/>
              <a:t>Библиотекари;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000" b="1" dirty="0" smtClean="0"/>
              <a:t>Заместители директора по воспитательной работе.</a:t>
            </a:r>
            <a:endParaRPr lang="ru-RU" sz="3000" b="1" dirty="0"/>
          </a:p>
        </p:txBody>
      </p:sp>
    </p:spTree>
    <p:extLst>
      <p:ext uri="{BB962C8B-B14F-4D97-AF65-F5344CB8AC3E}">
        <p14:creationId xmlns:p14="http://schemas.microsoft.com/office/powerpoint/2010/main" val="311344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" y="0"/>
            <a:ext cx="9144003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521883" y="764704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FF0000"/>
                </a:solidFill>
                <a:latin typeface="Tahoma" pitchFamily="34" charset="0"/>
              </a:rPr>
              <a:t>Предъявление педагогами своего опыта </a:t>
            </a:r>
            <a:r>
              <a:rPr lang="ru-RU" sz="3200" b="1" dirty="0" smtClean="0">
                <a:solidFill>
                  <a:srgbClr val="FF0000"/>
                </a:solidFill>
                <a:latin typeface="Tahoma" pitchFamily="34" charset="0"/>
              </a:rPr>
              <a:t>работы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148699" y="1749487"/>
            <a:ext cx="8567398" cy="2103455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Головкова Н.Б., Харинова Г.В.,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Данель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К.В., Яковлева Е.Н., Мартьянова 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Андреева Г.Н.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региональных обучающих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семинара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дистанционного образования обучающихся с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ограниченными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возможностями здоровья в образовательных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-553527">
            <a:off x="790540" y="4140491"/>
            <a:ext cx="8222753" cy="1512484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Харинова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Г.В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провела мастер-класс для учителей региона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дистанционного образования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с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ограниченными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возможностями здоровья в образовательных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316637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" y="0"/>
            <a:ext cx="9144003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521883" y="836712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FF0000"/>
                </a:solidFill>
                <a:latin typeface="Tahoma" pitchFamily="34" charset="0"/>
              </a:rPr>
              <a:t>Предъявление педагогами своего опыта </a:t>
            </a:r>
            <a:r>
              <a:rPr lang="ru-RU" sz="3200" b="1" dirty="0" smtClean="0">
                <a:solidFill>
                  <a:srgbClr val="FF0000"/>
                </a:solidFill>
                <a:latin typeface="Tahoma" pitchFamily="34" charset="0"/>
              </a:rPr>
              <a:t>работы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520804" y="2410319"/>
            <a:ext cx="8353111" cy="3279256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Мартьянова Н.А., Василевская Н.М.,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Курнаева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Т.Г., Комарова Е.А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Шаханова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Т.Г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Федик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С.И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Тимонова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Ж.В.,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Беренштейн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И.Г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Шмитова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Т.Г. ,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Яковлева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Е.Н.</a:t>
            </a:r>
            <a:r>
              <a:rPr lang="ru-RU" sz="2000" dirty="0"/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 региональные обучающие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семинары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теме «Теоретические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методические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аспекты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ОРКСЭ и предметной области ОДНКНР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реализации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192182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5" y="22462"/>
            <a:ext cx="9144003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FF0000"/>
                </a:solidFill>
                <a:latin typeface="Tahoma" pitchFamily="34" charset="0"/>
              </a:rPr>
              <a:t>Предъявление педагогами своего опыта </a:t>
            </a:r>
            <a:r>
              <a:rPr lang="ru-RU" sz="3200" b="1" dirty="0" smtClean="0">
                <a:solidFill>
                  <a:srgbClr val="FF0000"/>
                </a:solidFill>
                <a:latin typeface="Tahoma" pitchFamily="34" charset="0"/>
              </a:rPr>
              <a:t>работы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406657" y="1845390"/>
            <a:ext cx="8353111" cy="2058825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Толмачева Е.В.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региональном семинаре ЦОКО предъявила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аботы по формированию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девятиклассников в процессе подготовки к ОГЭ по обществознанию. </a:t>
            </a:r>
            <a:endParaRPr lang="ru-RU" sz="20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 rot="-553527">
            <a:off x="632649" y="4093426"/>
            <a:ext cx="8461745" cy="2113966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Яковлева Е.Н.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проводила мастер-класс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Спирово в рамках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 учителей физической культуры от ТОИУУ.</a:t>
            </a:r>
            <a:endParaRPr lang="ru-RU" sz="20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637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" y="0"/>
            <a:ext cx="9144003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FF0000"/>
                </a:solidFill>
                <a:latin typeface="Tahoma" pitchFamily="34" charset="0"/>
              </a:rPr>
              <a:t>Предъявление педагогами своего опыта </a:t>
            </a:r>
            <a:r>
              <a:rPr lang="ru-RU" sz="3200" b="1" dirty="0" smtClean="0">
                <a:solidFill>
                  <a:srgbClr val="FF0000"/>
                </a:solidFill>
                <a:latin typeface="Tahoma" pitchFamily="34" charset="0"/>
              </a:rPr>
              <a:t>работы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299331" y="2053925"/>
            <a:ext cx="8353111" cy="2129902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Мерзлякова И.А.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делилась опытом работы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региональном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Поколение Z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нравственные ориентиры»</a:t>
            </a:r>
          </a:p>
        </p:txBody>
      </p:sp>
    </p:spTree>
    <p:extLst>
      <p:ext uri="{BB962C8B-B14F-4D97-AF65-F5344CB8AC3E}">
        <p14:creationId xmlns:p14="http://schemas.microsoft.com/office/powerpoint/2010/main" val="24785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Национальный проект «Образование»</a:t>
            </a:r>
            <a:r>
              <a:rPr lang="ru-RU" dirty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916832"/>
            <a:ext cx="7704856" cy="43483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создание в образовательной среде к 2024 году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точек роста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профессионального и карьерного лифта педагогических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 через</a:t>
            </a:r>
          </a:p>
          <a:p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эффективные механизмы </a:t>
            </a: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выявления и восполнения профессиональных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дефицитов</a:t>
            </a: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траекторий профессионального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совершенствования;</a:t>
            </a:r>
          </a:p>
          <a:p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непрерывного </a:t>
            </a: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планомерного повышения </a:t>
            </a: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 педагогических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работников.</a:t>
            </a:r>
            <a:endParaRPr lang="ru-RU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" y="0"/>
            <a:ext cx="9144003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509854" y="908720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FF0000"/>
                </a:solidFill>
                <a:latin typeface="Tahoma" pitchFamily="34" charset="0"/>
              </a:rPr>
              <a:t>Предъявление педагогами своего опыта </a:t>
            </a:r>
            <a:r>
              <a:rPr lang="ru-RU" sz="3200" b="1" dirty="0" smtClean="0">
                <a:solidFill>
                  <a:srgbClr val="FF0000"/>
                </a:solidFill>
                <a:latin typeface="Tahoma" pitchFamily="34" charset="0"/>
              </a:rPr>
              <a:t>работы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739060" y="1698973"/>
            <a:ext cx="7976989" cy="2257320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Березина М.Н.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выступала на IV съезде Тверской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региональной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общественной организации «Ассоциация учителей и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преподавателей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математике Тверской области» по теме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ОГЭ по математике в Тверском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регионе».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-553527">
            <a:off x="662821" y="4184830"/>
            <a:ext cx="8376198" cy="1985448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Потапенко М.С.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выступала на курсах повышения квалификации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руководителей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Г(Р)МО учителей математики по теме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Инструментально-методическое сопровождение ОГЭ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   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04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Предъявление </a:t>
            </a:r>
            <a:r>
              <a:rPr lang="ru-RU" b="1" dirty="0">
                <a:solidFill>
                  <a:srgbClr val="CC0000"/>
                </a:solidFill>
              </a:rPr>
              <a:t>педагогами своего опыта </a:t>
            </a:r>
            <a:r>
              <a:rPr lang="ru-RU" b="1" dirty="0" smtClean="0">
                <a:solidFill>
                  <a:srgbClr val="CC0000"/>
                </a:solidFill>
              </a:rPr>
              <a:t>работы 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9" y="1600200"/>
            <a:ext cx="7704856" cy="49244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/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учебного года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Мишин А.В.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систематически представлял свой опыт на федеральном уровне, проводя всероссийские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авторские семинары для учителей Омска, Москвы, Якутии, Дальнего Востока, Забайкалья и очные семинары в Калининграде, Москве, Санкт-Петербурге, Казани, Махачкале, Дербенте, Нальчике, Грозном, Долгопрудном, Краснодаре, Горячем Ключе, Севастополе, Ялте</a:t>
            </a:r>
            <a:r>
              <a:rPr lang="ru-RU" sz="2800" dirty="0"/>
              <a:t>.   </a:t>
            </a:r>
          </a:p>
          <a:p>
            <a:pPr marL="0" indent="0" algn="just">
              <a:buNone/>
            </a:pP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7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Предъявление </a:t>
            </a:r>
            <a:r>
              <a:rPr lang="ru-RU" b="1" dirty="0">
                <a:solidFill>
                  <a:srgbClr val="CC0000"/>
                </a:solidFill>
              </a:rPr>
              <a:t>педагогами своего опыта </a:t>
            </a:r>
            <a:r>
              <a:rPr lang="ru-RU" b="1" dirty="0" smtClean="0">
                <a:solidFill>
                  <a:srgbClr val="CC0000"/>
                </a:solidFill>
              </a:rPr>
              <a:t>работы 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9" y="1600200"/>
            <a:ext cx="7704856" cy="49244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/>
              <a:t>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69" y="1305092"/>
            <a:ext cx="4762872" cy="3473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403" y="3359472"/>
            <a:ext cx="4344439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210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" y="0"/>
            <a:ext cx="9144003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505566" y="592015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Tahoma" pitchFamily="34" charset="0"/>
              </a:rPr>
              <a:t>Предъявление педагогами своего опыта работы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759412" y="1694162"/>
            <a:ext cx="7422976" cy="1545057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Дней «Московский государственный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учителю школы»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Валентинович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 авторский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лекторий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подготовке к ЕГЭ, представляя свои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 учителям России.</a:t>
            </a: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 rot="-553527">
            <a:off x="974438" y="3152572"/>
            <a:ext cx="7448501" cy="1453780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сотрудничества с МГУ и МГИМО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Мишиным А.В.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</a:t>
            </a: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серии курсов ПК для учителей РФ. </a:t>
            </a: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 rot="-553527">
            <a:off x="1255710" y="4588843"/>
            <a:ext cx="7423327" cy="1743088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сентябре и октябре в Москве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Мишин А.В.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семичасовые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актуальным вопросам обучения английскому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языку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старшей школе.</a:t>
            </a:r>
          </a:p>
        </p:txBody>
      </p:sp>
    </p:spTree>
    <p:extLst>
      <p:ext uri="{BB962C8B-B14F-4D97-AF65-F5344CB8AC3E}">
        <p14:creationId xmlns:p14="http://schemas.microsoft.com/office/powerpoint/2010/main" val="176800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49542" y="587226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Предъявление </a:t>
            </a:r>
            <a:r>
              <a:rPr lang="ru-RU" b="1" dirty="0">
                <a:solidFill>
                  <a:srgbClr val="CC0000"/>
                </a:solidFill>
              </a:rPr>
              <a:t>педагогами своего опыта </a:t>
            </a:r>
            <a:r>
              <a:rPr lang="ru-RU" b="1" dirty="0" smtClean="0">
                <a:solidFill>
                  <a:srgbClr val="CC0000"/>
                </a:solidFill>
              </a:rPr>
              <a:t>работы 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9" y="1600200"/>
            <a:ext cx="7704856" cy="49244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/>
              <a:t>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57" y="1822302"/>
            <a:ext cx="7920880" cy="470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6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" y="0"/>
            <a:ext cx="9144003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459129" y="989416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FF0000"/>
                </a:solidFill>
                <a:latin typeface="Tahoma" pitchFamily="34" charset="0"/>
              </a:rPr>
              <a:t>Предъявление педагогами своего опыта </a:t>
            </a:r>
            <a:r>
              <a:rPr lang="ru-RU" sz="3200" b="1" dirty="0" smtClean="0">
                <a:solidFill>
                  <a:srgbClr val="FF0000"/>
                </a:solidFill>
                <a:latin typeface="Tahoma" pitchFamily="34" charset="0"/>
              </a:rPr>
              <a:t>работы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520065" y="2275001"/>
            <a:ext cx="8240379" cy="2218359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Ёлкина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К.И.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провела серию всероссийских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вебинаров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издательства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«Просвещение» по подготовке к ОГЭ и ЕГЭ.</a:t>
            </a:r>
          </a:p>
        </p:txBody>
      </p:sp>
    </p:spTree>
    <p:extLst>
      <p:ext uri="{BB962C8B-B14F-4D97-AF65-F5344CB8AC3E}">
        <p14:creationId xmlns:p14="http://schemas.microsoft.com/office/powerpoint/2010/main" val="3038335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-433388" y="9275763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5604" name="Номер слайда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1F62B11-90E5-4F6E-91AC-E5EB563A6934}" type="slidenum">
              <a:rPr lang="ru-RU" altLang="en-US">
                <a:latin typeface="Garamond" panose="02020404030301010803" pitchFamily="18" charset="0"/>
              </a:rPr>
              <a:pPr/>
              <a:t>36</a:t>
            </a:fld>
            <a:endParaRPr lang="ru-RU" altLang="en-US">
              <a:latin typeface="Garamond" panose="02020404030301010803" pitchFamily="18" charset="0"/>
            </a:endParaRPr>
          </a:p>
        </p:txBody>
      </p:sp>
      <p:sp>
        <p:nvSpPr>
          <p:cNvPr id="25605" name="Rectangle 126"/>
          <p:cNvSpPr>
            <a:spLocks noChangeArrowheads="1"/>
          </p:cNvSpPr>
          <p:nvPr/>
        </p:nvSpPr>
        <p:spPr bwMode="auto">
          <a:xfrm>
            <a:off x="468313" y="333375"/>
            <a:ext cx="8318500" cy="113982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Межрегиональный клуб </a:t>
            </a:r>
          </a:p>
          <a:p>
            <a:pPr eaLnBrk="1" hangingPunct="1"/>
            <a:r>
              <a:rPr lang="ru-RU" altLang="ru-RU" sz="32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«Учитель </a:t>
            </a:r>
            <a:r>
              <a:rPr lang="ru-RU" altLang="ru-RU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года»</a:t>
            </a:r>
          </a:p>
        </p:txBody>
      </p:sp>
      <p:pic>
        <p:nvPicPr>
          <p:cNvPr id="25606" name="Picture 15" descr="Благодарность в Новосибирск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2724" r="66626" b="84302"/>
          <a:stretch>
            <a:fillRect/>
          </a:stretch>
        </p:blipFill>
        <p:spPr bwMode="auto">
          <a:xfrm>
            <a:off x="7308850" y="519113"/>
            <a:ext cx="1295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8"/>
          <p:cNvSpPr>
            <a:spLocks noChangeArrowheads="1"/>
          </p:cNvSpPr>
          <p:nvPr/>
        </p:nvSpPr>
        <p:spPr bwMode="auto">
          <a:xfrm rot="-553527">
            <a:off x="328809" y="1424943"/>
            <a:ext cx="7528312" cy="1449518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В.И.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 мастер-классы, открытые уроки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принимая участие в работе Межрегионального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клуба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года» в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678142"/>
            <a:ext cx="3123720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172646"/>
            <a:ext cx="4271878" cy="320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250629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</a:t>
            </a:r>
            <a:r>
              <a:rPr lang="en-US" sz="2800" b="1" dirty="0" err="1">
                <a:solidFill>
                  <a:srgbClr val="002060"/>
                </a:solidFill>
              </a:rPr>
              <a:t>убликации</a:t>
            </a:r>
            <a:r>
              <a:rPr lang="en-US" sz="2800" b="1" dirty="0">
                <a:solidFill>
                  <a:srgbClr val="002060"/>
                </a:solidFill>
              </a:rPr>
              <a:t> в </a:t>
            </a:r>
            <a:r>
              <a:rPr lang="en-US" sz="2800" b="1" dirty="0" err="1">
                <a:solidFill>
                  <a:srgbClr val="002060"/>
                </a:solidFill>
              </a:rPr>
              <a:t>ведущих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федеральных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научно-методических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журналах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размещение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информации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на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сайтах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ведущих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издательств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размещение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видеоуроков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по</a:t>
            </a:r>
            <a:r>
              <a:rPr lang="en-US" sz="2800" b="1" dirty="0">
                <a:solidFill>
                  <a:srgbClr val="002060"/>
                </a:solidFill>
              </a:rPr>
              <a:t> ФГОС</a:t>
            </a:r>
            <a:r>
              <a:rPr lang="ru-RU" sz="2800" b="1" dirty="0">
                <a:solidFill>
                  <a:srgbClr val="002060"/>
                </a:solidFill>
              </a:rPr>
              <a:t>:</a:t>
            </a:r>
            <a:br>
              <a:rPr lang="ru-RU" sz="2800" b="1" dirty="0">
                <a:solidFill>
                  <a:srgbClr val="002060"/>
                </a:solidFill>
              </a:rPr>
            </a:b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68760"/>
            <a:ext cx="7992888" cy="526997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Воробьева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И.А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Вахалина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Т.В., Березина М.Н.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разместили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разработки в интернет-издании ЗАВУЧ.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Федик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С.И.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опубликовала материал 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сайте РОСКОНКУРС.РФ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Березина М.Н., Кудрявцева М.Н., Потапенко М.С.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опубликовали материалы 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сайте СМИ «Российский учебник»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Потапенко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М.С.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опубликовала методическую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разработку 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сборнике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ТвГУ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материалам конференции «Перспективы развития математического образования в Твери и Тверской области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151764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95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24136"/>
          </a:xfrm>
        </p:spPr>
        <p:txBody>
          <a:bodyPr>
            <a:noAutofit/>
          </a:bodyPr>
          <a:lstStyle/>
          <a:p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548680"/>
            <a:ext cx="7632848" cy="56166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убликации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ведущих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федеральных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научно-методических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журналах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сайтах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ведущих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издательств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видеоуроков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ФГОС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Мишин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А.В.,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Ёлкина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 И.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издали свои статьи в методическом приложении к журналу «Просвещение: Иностранные языки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Морошкина М.В.,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Буневич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В.Р.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опубликовали уроки на сайте ИНФОУРОК.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/>
              <a:t> 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Березина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М.Н.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опубликовала на сайте Всероссийского информационного портала «Лидер»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сайте «Завуч Инфо»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разработки уроков.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ru-RU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59346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03" y="0"/>
            <a:ext cx="9144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Дистанционное обучение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9" y="1600200"/>
            <a:ext cx="7704856" cy="49244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/>
              <a:t>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9" y="1417638"/>
            <a:ext cx="756083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«Системно-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– основа стандартов второго поколения: новые вызовы онлайн образования в российской школе.» (Практико-ориентированное обучение педагогов гимназии в связи с вынужденным переходом на дистанционное образование весной 2020 года)».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683569" y="3512779"/>
            <a:ext cx="8534400" cy="320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ru-RU" altLang="ru-RU" sz="1800" b="1" u="sng" dirty="0" err="1" smtClean="0"/>
              <a:t>ЯКласс</a:t>
            </a:r>
            <a:r>
              <a:rPr lang="ru-RU" altLang="ru-RU" sz="1800" b="1" u="sng" dirty="0" smtClean="0"/>
              <a:t> </a:t>
            </a:r>
            <a:r>
              <a:rPr lang="ru-RU" altLang="ru-RU" sz="1800" b="1" u="sng" dirty="0" smtClean="0">
                <a:hlinkClick r:id="rId3"/>
              </a:rPr>
              <a:t>yaklass.ru</a:t>
            </a:r>
            <a:r>
              <a:rPr lang="ru-RU" altLang="ru-RU" sz="1800" b="1" u="sng" dirty="0" smtClean="0"/>
              <a:t>      </a:t>
            </a:r>
            <a:r>
              <a:rPr lang="ru-RU" altLang="ru-RU" sz="1800" b="1" u="sng" dirty="0" err="1" smtClean="0"/>
              <a:t>Учи.ру</a:t>
            </a:r>
            <a:r>
              <a:rPr lang="ru-RU" altLang="ru-RU" sz="1800" b="1" dirty="0" smtClean="0"/>
              <a:t> </a:t>
            </a:r>
            <a:r>
              <a:rPr lang="ru-RU" altLang="ru-RU" sz="1800" b="1" dirty="0" smtClean="0">
                <a:hlinkClick r:id="rId4"/>
              </a:rPr>
              <a:t>https://uchi.ru/</a:t>
            </a:r>
            <a:r>
              <a:rPr lang="ru-RU" altLang="ru-RU" sz="1800" b="1" dirty="0" smtClean="0"/>
              <a:t>     СДО  </a:t>
            </a:r>
            <a:r>
              <a:rPr lang="ru-RU" altLang="ru-RU" sz="1800" b="1" dirty="0" smtClean="0"/>
              <a:t>    </a:t>
            </a:r>
            <a:r>
              <a:rPr lang="ru-RU" altLang="ru-RU" sz="1800" b="1" dirty="0" smtClean="0"/>
              <a:t>«Российская электронная школа» https://Фоксфорд </a:t>
            </a:r>
            <a:r>
              <a:rPr lang="ru-RU" altLang="ru-RU" sz="1800" b="1" dirty="0" smtClean="0">
                <a:hlinkClick r:id="rId5"/>
              </a:rPr>
              <a:t>https://foxford.ru/</a:t>
            </a:r>
            <a:r>
              <a:rPr lang="ru-RU" altLang="ru-RU" sz="1800" b="1" dirty="0" smtClean="0"/>
              <a:t>   Платформа новой школы </a:t>
            </a:r>
            <a:r>
              <a:rPr lang="ru-RU" altLang="ru-RU" sz="1800" b="1" u="sng" dirty="0" smtClean="0">
                <a:hlinkClick r:id="rId6"/>
              </a:rPr>
              <a:t>https://newsch</a:t>
            </a:r>
            <a:r>
              <a:rPr lang="ru-RU" altLang="ru-RU" sz="1800" b="1" dirty="0" smtClean="0"/>
              <a:t>resh.edu.ru </a:t>
            </a:r>
            <a:r>
              <a:rPr lang="ru-RU" altLang="ru-RU" sz="1800" b="1" u="sng" dirty="0" smtClean="0">
                <a:hlinkClick r:id="rId6"/>
              </a:rPr>
              <a:t>ool.pcbl.ru/</a:t>
            </a:r>
            <a:r>
              <a:rPr lang="ru-RU" altLang="ru-RU" sz="1800" b="1" u="sng" dirty="0" smtClean="0"/>
              <a:t>  </a:t>
            </a:r>
            <a:r>
              <a:rPr lang="en-US" altLang="ru-RU" sz="1800" b="1" dirty="0" smtClean="0"/>
              <a:t>Zoom  </a:t>
            </a:r>
            <a:r>
              <a:rPr lang="en-US" altLang="ru-RU" sz="1800" b="1" u="sng" dirty="0" smtClean="0">
                <a:hlinkClick r:id="rId7"/>
              </a:rPr>
              <a:t>https://zoom.us/ru-ru/meetings.html</a:t>
            </a:r>
            <a:endParaRPr lang="ru-RU" altLang="ru-RU" sz="1800" b="1" u="sng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b="1" dirty="0" smtClean="0"/>
              <a:t>Яндекс</a:t>
            </a:r>
            <a:r>
              <a:rPr lang="en-US" altLang="ru-RU" sz="1800" b="1" dirty="0" smtClean="0"/>
              <a:t>.</a:t>
            </a:r>
            <a:r>
              <a:rPr lang="ru-RU" altLang="ru-RU" sz="1800" b="1" dirty="0" smtClean="0"/>
              <a:t>Учебник</a:t>
            </a:r>
            <a:r>
              <a:rPr lang="en-US" altLang="ru-RU" sz="1800" b="1" dirty="0" smtClean="0"/>
              <a:t> </a:t>
            </a:r>
            <a:r>
              <a:rPr lang="en-US" altLang="ru-RU" sz="1800" b="1" u="sng" dirty="0" smtClean="0">
                <a:hlinkClick r:id="rId8"/>
              </a:rPr>
              <a:t>https://education.yandex.ru/home/</a:t>
            </a:r>
            <a:endParaRPr lang="ru-RU" altLang="ru-RU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29320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C0000"/>
                </a:solidFill>
              </a:rPr>
              <a:t>Профессиональный рост учителя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417062"/>
            <a:ext cx="7344816" cy="4924425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FF0000"/>
                </a:solidFill>
              </a:rPr>
              <a:t>Внешние формы</a:t>
            </a:r>
            <a:r>
              <a:rPr lang="ru-RU" sz="3600" dirty="0">
                <a:solidFill>
                  <a:srgbClr val="FF0000"/>
                </a:solidFill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роста</a:t>
            </a:r>
            <a:r>
              <a:rPr lang="ru-RU" sz="36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на курсах повышения квалификации; подготовка экспертов ГИА;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городских методических объединений, постоянно действующих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семинаров, панораме педагогических технологий;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вебинарах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в Летней школе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МГУ учителей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учителей иностранных языков;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Межрегиональном клубе «Учитель года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проекте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«Школы городов России – Партнеры Москвы»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Взаимообучение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городов»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84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" y="0"/>
            <a:ext cx="9144003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459129" y="706648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Tahoma" pitchFamily="34" charset="0"/>
              </a:rPr>
              <a:t>Дистанционное обучение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242418" y="1679420"/>
            <a:ext cx="8353111" cy="2090162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Мартьянова Н.А.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представила опыт  гимназии на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теме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«Школьное образование в условиях пандемии: возможности цифровых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852936"/>
            <a:ext cx="2432627" cy="36237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785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" y="0"/>
            <a:ext cx="9144003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459129" y="706648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Tahoma" pitchFamily="34" charset="0"/>
              </a:rPr>
              <a:t>Дистанционное обучение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257342" y="1848233"/>
            <a:ext cx="8653510" cy="3509882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Мартьянова Н.А.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представила опыт  гимназии на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теме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«Опыт работы внедрения дистанционного обучения в ассоциированных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школах ЮНЕСКО в Российской Федерации».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Василевская Н.М., Иванов В.И., Иванова С.В., Сидоренко И.В.,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Никитина И.П., Кудрявцева М.Н., Михайлова Е.Ю.,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Михайловская Ю.В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Пискарева В.С., Тимонова Ж.В., Рябова Е.В., Яковлева Е.Н.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представили свои разработки.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22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" y="0"/>
            <a:ext cx="9144003" cy="6858000"/>
          </a:xfrm>
          <a:prstGeom prst="rect">
            <a:avLst/>
          </a:prstGeom>
        </p:spPr>
      </p:pic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743744" y="22484"/>
            <a:ext cx="8713788" cy="1338262"/>
          </a:xfrm>
        </p:spPr>
        <p:txBody>
          <a:bodyPr/>
          <a:lstStyle/>
          <a:p>
            <a:pPr algn="ctr"/>
            <a:r>
              <a:rPr lang="ru-RU" altLang="ru-RU" sz="4000" b="1" i="1" dirty="0" smtClean="0">
                <a:solidFill>
                  <a:srgbClr val="09099F"/>
                </a:solidFill>
                <a:latin typeface="Calibri" panose="020F05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Летняя досуговая онлайн кампания «</a:t>
            </a:r>
            <a:r>
              <a:rPr lang="ru-RU" altLang="ru-RU" sz="4000" b="1" i="1" dirty="0" err="1" smtClean="0">
                <a:solidFill>
                  <a:srgbClr val="09099F"/>
                </a:solidFill>
                <a:latin typeface="Calibri" panose="020F05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Лето_Тверь</a:t>
            </a:r>
            <a:r>
              <a:rPr lang="ru-RU" altLang="ru-RU" sz="4000" b="1" i="1" dirty="0" smtClean="0">
                <a:solidFill>
                  <a:srgbClr val="09099F"/>
                </a:solidFill>
                <a:latin typeface="Calibri" panose="020F05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»</a:t>
            </a:r>
            <a:endParaRPr lang="ru-RU" altLang="ru-RU" sz="4000" i="1" dirty="0" smtClean="0">
              <a:solidFill>
                <a:srgbClr val="09099F"/>
              </a:solidFill>
              <a:latin typeface="Calibri" panose="020F0502020204030204" pitchFamily="34" charset="0"/>
            </a:endParaRPr>
          </a:p>
        </p:txBody>
      </p:sp>
      <p:sp>
        <p:nvSpPr>
          <p:cNvPr id="11267" name="TextBox 6"/>
          <p:cNvSpPr txBox="1">
            <a:spLocks noChangeArrowheads="1"/>
          </p:cNvSpPr>
          <p:nvPr/>
        </p:nvSpPr>
        <p:spPr bwMode="auto">
          <a:xfrm>
            <a:off x="436563" y="3300413"/>
            <a:ext cx="3346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9099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Две образовательно-интерактивные площадки: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9099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ru-RU" altLang="ru-RU" sz="1800" b="1" dirty="0" err="1">
                <a:solidFill>
                  <a:srgbClr val="09099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Лингво_Тверь</a:t>
            </a:r>
            <a:r>
              <a:rPr lang="ru-RU" altLang="ru-RU" sz="1800" b="1" dirty="0">
                <a:solidFill>
                  <a:srgbClr val="09099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(англ. язык) и </a:t>
            </a:r>
            <a:r>
              <a:rPr lang="en-US" altLang="ru-RU" sz="1800" b="1" dirty="0">
                <a:solidFill>
                  <a:srgbClr val="09099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ru-RU" altLang="ru-RU" sz="1800" b="1" dirty="0" err="1">
                <a:solidFill>
                  <a:srgbClr val="09099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Театр_Тверь</a:t>
            </a:r>
            <a:endParaRPr lang="ru-RU" altLang="ru-RU" sz="1800" b="1" dirty="0">
              <a:solidFill>
                <a:srgbClr val="09099F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8" name="TextBox 10"/>
          <p:cNvSpPr txBox="1">
            <a:spLocks noChangeArrowheads="1"/>
          </p:cNvSpPr>
          <p:nvPr/>
        </p:nvSpPr>
        <p:spPr bwMode="auto">
          <a:xfrm>
            <a:off x="4278313" y="4751388"/>
            <a:ext cx="26320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173A8D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9099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Работа проходила на таких онлайн площадках, как Вконтакте, </a:t>
            </a:r>
            <a:r>
              <a:rPr lang="en-US" altLang="ru-RU" sz="1800" b="1">
                <a:solidFill>
                  <a:srgbClr val="09099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Zoom</a:t>
            </a:r>
            <a:r>
              <a:rPr lang="ru-RU" altLang="ru-RU" sz="1800" b="1">
                <a:solidFill>
                  <a:srgbClr val="09099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СДО</a:t>
            </a:r>
          </a:p>
        </p:txBody>
      </p:sp>
      <p:pic>
        <p:nvPicPr>
          <p:cNvPr id="1126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98" y="1436688"/>
            <a:ext cx="1903412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499" y="1569078"/>
            <a:ext cx="1901825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84" y="1603283"/>
            <a:ext cx="3399905" cy="1913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272" name="TextBox 10"/>
          <p:cNvSpPr txBox="1">
            <a:spLocks noChangeArrowheads="1"/>
          </p:cNvSpPr>
          <p:nvPr/>
        </p:nvSpPr>
        <p:spPr bwMode="auto">
          <a:xfrm>
            <a:off x="5214938" y="3517900"/>
            <a:ext cx="33893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9099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За 2 смены на площадках работали 19 педагогов,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9099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участвовали 103 учащихся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925" y="4657617"/>
            <a:ext cx="872331" cy="1939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594" y="4641978"/>
            <a:ext cx="872331" cy="1939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5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4" y="4512636"/>
            <a:ext cx="3265747" cy="2095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79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" y="0"/>
            <a:ext cx="9144003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505566" y="592015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Tahoma" pitchFamily="34" charset="0"/>
              </a:rPr>
              <a:t>Дистанционное обучение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853691" y="1699931"/>
            <a:ext cx="7312373" cy="1696396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В.И.,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С.В., Потапенко М.С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Тесникова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Е.А.,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Коряков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тьютерские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сессии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учителей) </a:t>
            </a: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 rot="-553527">
            <a:off x="1091536" y="3404359"/>
            <a:ext cx="7259307" cy="1134313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Мишин А.В., </a:t>
            </a:r>
            <a:r>
              <a:rPr lang="ru-RU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Елкина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К.И., Исаева А.И., Лобанова А.К., </a:t>
            </a:r>
            <a:endPara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Жиганов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В.В., Круглая Е.А., </a:t>
            </a:r>
            <a:r>
              <a:rPr lang="ru-RU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Буневич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В.Р., Крылова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Д.Ю.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работали </a:t>
            </a:r>
          </a:p>
          <a:p>
            <a:pPr marL="0" indent="0">
              <a:buNone/>
            </a:pP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тьюторами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площадке</a:t>
            </a:r>
            <a:r>
              <a:rPr lang="en-US" altLang="ru-RU" sz="1800" b="1" dirty="0">
                <a:ea typeface="Calibri" panose="020F0502020204030204" pitchFamily="34" charset="0"/>
                <a:cs typeface="Calibri" panose="020F0502020204030204" pitchFamily="34" charset="0"/>
              </a:rPr>
              <a:t> #</a:t>
            </a:r>
            <a:r>
              <a:rPr lang="ru-RU" altLang="ru-RU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Лингво_Тверь</a:t>
            </a:r>
            <a:r>
              <a:rPr lang="ru-RU" altLang="ru-RU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 rot="-553527">
            <a:off x="1309043" y="4559024"/>
            <a:ext cx="6968310" cy="1178619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Коряков А,В., Морозов А.С.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работали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тьюторами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рганизаторами на площадке</a:t>
            </a:r>
            <a:r>
              <a:rPr lang="en-US" altLang="ru-RU" sz="2000" b="1" dirty="0">
                <a:solidFill>
                  <a:srgbClr val="09099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ru-RU" sz="2000" b="1" dirty="0">
                <a:ea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ru-RU" altLang="ru-RU" sz="2000" b="1" dirty="0" err="1">
                <a:ea typeface="Calibri" panose="020F0502020204030204" pitchFamily="34" charset="0"/>
                <a:cs typeface="Calibri" panose="020F0502020204030204" pitchFamily="34" charset="0"/>
              </a:rPr>
              <a:t>Театр_Тверь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28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" y="0"/>
            <a:ext cx="9144003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505566" y="592015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Tahoma" pitchFamily="34" charset="0"/>
              </a:rPr>
              <a:t>Дистанционное обучение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464420" y="1603037"/>
            <a:ext cx="8556149" cy="2230145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Мартьянова Н.А.,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Меньшакова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М.В., Мергалиева Н.Р., Максимова А.С.,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Яковлева Е.Н.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входили в состав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event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-дирекции Молодежного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онлайн-форума Тверской области «Молодежь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Верхневолжья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,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азрабатывали каждодневную тематику общих мероприятий и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обеспечивали методическое сопровождение 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929" y="3789040"/>
            <a:ext cx="3828278" cy="2552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7292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" y="0"/>
            <a:ext cx="9144003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505566" y="592015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Tahoma" pitchFamily="34" charset="0"/>
              </a:rPr>
              <a:t>Дистанционное обучение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533346" y="1540942"/>
            <a:ext cx="7906118" cy="2357071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Елкина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К.И.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опубликовала статью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электронном журнале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Просвещение. Иностранные языки".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«Опыт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ассоциации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английского языка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Тверской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дистанционном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обучении».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645023"/>
            <a:ext cx="3789250" cy="2828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520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404664"/>
            <a:ext cx="786956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методического сопровождения профессионального роста педагога</a:t>
            </a:r>
            <a:endParaRPr lang="ru-RU" sz="32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844824"/>
            <a:ext cx="7704856" cy="4924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 году гимназия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стала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опытно-экспериментальной площадкой Института стратегии развития образования 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РАО РФ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апробации примерной программы воспитания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«Разработка научно-методических основ развития воспитательного компонента ФГОС ООО и механизмов его реализации».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90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404664"/>
            <a:ext cx="786956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методического сопровождения профессионального роста педагога</a:t>
            </a:r>
            <a:endParaRPr lang="ru-RU" sz="32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844824"/>
            <a:ext cx="7704856" cy="49244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2019-2020 учебном году гимназия продолжила являться базовой федеральной площадкой издательства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«ПРОСВЕЩЕНИЕ». </a:t>
            </a:r>
            <a:r>
              <a:rPr lang="ru-RU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Мишин </a:t>
            </a: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 и </a:t>
            </a:r>
            <a:r>
              <a:rPr lang="ru-RU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Ёлкина</a:t>
            </a: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К.И.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являются федеральными авторами новой серии УМК по английскому языку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 UP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2-11 классов. </a:t>
            </a: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Мишин А.В.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возглавляет британско-российский коллектив данного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УМК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Кривцова О.В., </a:t>
            </a:r>
            <a:r>
              <a:rPr lang="ru-RU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Буневич</a:t>
            </a:r>
            <a:r>
              <a:rPr lang="ru-RU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В.Р., </a:t>
            </a:r>
            <a:r>
              <a:rPr lang="ru-RU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лкина</a:t>
            </a:r>
            <a:r>
              <a:rPr lang="ru-RU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К.И.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участвовали в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апробацию данного УМК</a:t>
            </a:r>
            <a:r>
              <a:rPr lang="ru-RU" b="1" dirty="0"/>
              <a:t>.</a:t>
            </a: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33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404664"/>
            <a:ext cx="786956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методического сопровождения профессионального роста педагога</a:t>
            </a:r>
            <a:endParaRPr lang="ru-RU" sz="32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844824"/>
            <a:ext cx="7704856" cy="49244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16466"/>
            <a:ext cx="8373967" cy="582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0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8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2308"/>
            <a:ext cx="8435280" cy="142617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Всероссийский конкурс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95936" y="3645024"/>
            <a:ext cx="3521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ПНПО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32856"/>
            <a:ext cx="2432627" cy="36237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7215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C0000"/>
                </a:solidFill>
              </a:rPr>
              <a:t>Профессиональный рост учителя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417062"/>
            <a:ext cx="7344816" cy="4924425"/>
          </a:xfrm>
        </p:spPr>
        <p:txBody>
          <a:bodyPr>
            <a:normAutofit lnSpcReduction="10000"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курсовую подготовку по теме: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«Модернизация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 образования в условиях введения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ФГОС»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педагога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повышение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 по программе дополнительного профессионального образования «Педагог дополнительного образования: современные подходы к профессиональной деятельности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педагогов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повышение квалификации по программе дополнительного профессионального образования «Формирование у детей навыков безопасного участия в дорожном движении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педагогов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курсы по теме: «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общаться с агрессивно настроенными родителями: способы конструктивного взаимодействия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педагогов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при центре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«Основы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прототипирования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педагогов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 по программе дополнительного профессионального образования «Психолого-педагогические условия профилактики употребления ПАВ среди подростков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педагога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посетили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семинар в Центре суицидальной превенции ГБУЗ «ОКПНД».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57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71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2308"/>
            <a:ext cx="8435280" cy="142617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Международные, всероссийские конкурсы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66843" y="4790081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2355656"/>
            <a:ext cx="46805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обедитель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степени в международном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конкурсе «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Лучшая методическая разработка педагогов средней школы»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75856" y="4912095"/>
            <a:ext cx="24245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70" y="2446096"/>
            <a:ext cx="2320281" cy="3252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491880" y="4072461"/>
            <a:ext cx="482453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Второе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место во Всероссийском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профессиональном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конкурсе (с международным участием) в номинации «Лучшая презентация к уроку в средней и старшей школе».</a:t>
            </a:r>
            <a:endParaRPr lang="ru-RU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32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2308"/>
            <a:ext cx="8435280" cy="142617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Всероссийские конкурсы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75656" y="4653136"/>
            <a:ext cx="279118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место во Всероссийском конкурсе «Грани педагогики».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266843" y="4790081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00388" y="4790081"/>
            <a:ext cx="2232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81" y="1984570"/>
            <a:ext cx="1728192" cy="24482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112" y="1981644"/>
            <a:ext cx="1693555" cy="24068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677588" y="4579373"/>
            <a:ext cx="3072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обедитель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IX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Всероссийского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педагогического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конкурса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«Мастерская педагога» 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8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2308"/>
            <a:ext cx="8435280" cy="142617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Региональные конкурсы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95936" y="2780928"/>
            <a:ext cx="42611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«Новые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идеи -2020»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заняла 2 место в номинации «Лучшая разработка урока».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39766"/>
            <a:ext cx="2230032" cy="3305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9205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95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2308"/>
            <a:ext cx="8435280" cy="142617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Муниципальные конкурсы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75425" y="4790081"/>
            <a:ext cx="20195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разработок «Я помню! Я горжусь!».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0853"/>
            <a:ext cx="1656184" cy="2288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886" y="2270854"/>
            <a:ext cx="1587134" cy="22555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6084168" y="4790081"/>
            <a:ext cx="21615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endParaRPr lang="ru-RU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разработок «Я помню! Я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горжусь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77011" y="4790081"/>
            <a:ext cx="1810814" cy="572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«Мой лучший урок».</a:t>
            </a:r>
            <a:endParaRPr lang="ru-RU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303306"/>
            <a:ext cx="1561246" cy="22555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2925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F7482-23D8-441E-A5FB-3402FDDDA20F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54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7339" y="549274"/>
            <a:ext cx="8245102" cy="2375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Salus infanta suprema lex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Благо ребенка – высший закон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«Успех каждого рождает один общий успех»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1" y="2708920"/>
            <a:ext cx="7979500" cy="34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" y="0"/>
            <a:ext cx="9144003" cy="6858000"/>
          </a:xfrm>
          <a:prstGeom prst="rect">
            <a:avLst/>
          </a:prstGeom>
        </p:spPr>
      </p:pic>
      <p:sp>
        <p:nvSpPr>
          <p:cNvPr id="5" name="AutoShape 8"/>
          <p:cNvSpPr>
            <a:spLocks noChangeArrowheads="1"/>
          </p:cNvSpPr>
          <p:nvPr/>
        </p:nvSpPr>
        <p:spPr bwMode="auto">
          <a:xfrm rot="-553527">
            <a:off x="-31313" y="1037711"/>
            <a:ext cx="9210483" cy="2180374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Исаева А.И.,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Буневич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В.Р.,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Ёлкина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К.И., Рябова Е.В., Жиганов В.В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Крылова Д.Ю., Лобанова А.К., Круглая Е.Л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Мишин А.В.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трехнедельное обучение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июне на международных курсах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Express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Publishing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преподавания английского языка в XXI веке" 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получили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сертификаты международного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образца.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346539" y="-61542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Tahoma" pitchFamily="34" charset="0"/>
              </a:rPr>
              <a:t>Профессиональный рост учителя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61" y="3661218"/>
            <a:ext cx="2204321" cy="26370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418" y="3318149"/>
            <a:ext cx="2845571" cy="16376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418" y="4862263"/>
            <a:ext cx="2860238" cy="19715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9813" y="3405453"/>
            <a:ext cx="2963053" cy="17026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5886" y="5061603"/>
            <a:ext cx="2990960" cy="174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1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" y="0"/>
            <a:ext cx="9144003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505566" y="592015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FF0000"/>
                </a:solidFill>
                <a:latin typeface="Tahoma" pitchFamily="34" charset="0"/>
              </a:rPr>
              <a:t>Профессиональный рост учителя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730411" y="1672328"/>
            <a:ext cx="7904848" cy="2173840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Мартьянова Н.А.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посетила трехдневный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формированию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оценки функциональной грамотности в городе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организованный Министерством просвещения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РФ.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41966" y="3718359"/>
            <a:ext cx="3816424" cy="2701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7" y="3753353"/>
            <a:ext cx="3727659" cy="271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2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0"/>
            <a:ext cx="9144003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505566" y="592015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FF0000"/>
                </a:solidFill>
                <a:latin typeface="Tahoma" pitchFamily="34" charset="0"/>
              </a:rPr>
              <a:t>Профессиональный рост учителя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764649" y="1684185"/>
            <a:ext cx="8052762" cy="2173840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Мергалиева Н.Р.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участником Онлайн-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преконгресса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Всемирного конгресса по психотерапии «Психотерапия в помощь 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етям, гражданам, семьям, коллективам, всему обществу во время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пандемии, вызванной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коронавирусом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800413"/>
            <a:ext cx="2867022" cy="40554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861048"/>
            <a:ext cx="1671238" cy="2489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10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" y="0"/>
            <a:ext cx="9144003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505566" y="592015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FF0000"/>
                </a:solidFill>
                <a:latin typeface="Tahoma" pitchFamily="34" charset="0"/>
              </a:rPr>
              <a:t>Профессиональный рост учителя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969920" y="1294744"/>
            <a:ext cx="7703994" cy="2397214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С.В.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проекта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городов России –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Взаимообучение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городов»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посетила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двухдневный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Москва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33056"/>
            <a:ext cx="4896544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416" y="2451629"/>
            <a:ext cx="2261202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812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6423</TotalTime>
  <Words>2221</Words>
  <Application>Microsoft Office PowerPoint</Application>
  <PresentationFormat>Экран (4:3)</PresentationFormat>
  <Paragraphs>339</Paragraphs>
  <Slides>54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54</vt:i4>
      </vt:variant>
    </vt:vector>
  </HeadingPairs>
  <TitlesOfParts>
    <vt:vector size="64" baseType="lpstr">
      <vt:lpstr>Arial</vt:lpstr>
      <vt:lpstr>Calibri</vt:lpstr>
      <vt:lpstr>Calibri Light</vt:lpstr>
      <vt:lpstr>Garamond</vt:lpstr>
      <vt:lpstr>Impact</vt:lpstr>
      <vt:lpstr>Tahoma</vt:lpstr>
      <vt:lpstr>Times New Roman</vt:lpstr>
      <vt:lpstr>Wingdings</vt:lpstr>
      <vt:lpstr>NewsPrint</vt:lpstr>
      <vt:lpstr>1_Тема Office</vt:lpstr>
      <vt:lpstr>Презентация PowerPoint</vt:lpstr>
      <vt:lpstr>Члены методического совета-руководители кафедр </vt:lpstr>
      <vt:lpstr>Национальный проект «Образование» </vt:lpstr>
      <vt:lpstr>Профессиональный рост учителя</vt:lpstr>
      <vt:lpstr>Профессиональный рост учителя</vt:lpstr>
      <vt:lpstr>Профессиональный рост учителя</vt:lpstr>
      <vt:lpstr>Профессиональный рост учителя</vt:lpstr>
      <vt:lpstr>Профессиональный рост учителя</vt:lpstr>
      <vt:lpstr>Профессиональный рост учителя</vt:lpstr>
      <vt:lpstr>Профессиональный рост учителя</vt:lpstr>
      <vt:lpstr>Профессиональный рост учителя</vt:lpstr>
      <vt:lpstr>Профессиональный рост учителя</vt:lpstr>
      <vt:lpstr>Педагогические советы</vt:lpstr>
      <vt:lpstr>Педагогические советы</vt:lpstr>
      <vt:lpstr> ПЕДАГОГИЧЕСКИЙ  СОВЕТ </vt:lpstr>
      <vt:lpstr> ПЕДАГОГИЧЕСКИЙ  СОВЕТ </vt:lpstr>
      <vt:lpstr> ПЕДАГОГИЧЕСКИЙ  СОВЕТ </vt:lpstr>
      <vt:lpstr>Предъявление педагогами своего опыта работы </vt:lpstr>
      <vt:lpstr> Программа «Преемственность»  </vt:lpstr>
      <vt:lpstr>Школа молодого специалиста</vt:lpstr>
      <vt:lpstr>Предъявление педагогами своего опыта работы </vt:lpstr>
      <vt:lpstr>Предъявление педагогами своего опыта работы </vt:lpstr>
      <vt:lpstr>В рамках проведения декады открытых уроков «Педагог-педагогу» для учителей города провели уроки :  </vt:lpstr>
      <vt:lpstr>Предъявление педагогами своего опыта работы </vt:lpstr>
      <vt:lpstr>Предъявление педагогами своего опыта работы</vt:lpstr>
      <vt:lpstr>Предъявление педагогами своего опыта работы </vt:lpstr>
      <vt:lpstr>Предъявление педагогами своего опыта работы </vt:lpstr>
      <vt:lpstr>Предъявление педагогами своего опыта работы </vt:lpstr>
      <vt:lpstr>Предъявление педагогами своего опыта работы </vt:lpstr>
      <vt:lpstr>Предъявление педагогами своего опыта работы </vt:lpstr>
      <vt:lpstr>Предъявление педагогами своего опыта работы </vt:lpstr>
      <vt:lpstr>Предъявление педагогами своего опыта работы </vt:lpstr>
      <vt:lpstr>Предъявление педагогами своего опыта работы</vt:lpstr>
      <vt:lpstr>Предъявление педагогами своего опыта работы </vt:lpstr>
      <vt:lpstr>Предъявление педагогами своего опыта работы </vt:lpstr>
      <vt:lpstr>Презентация PowerPoint</vt:lpstr>
      <vt:lpstr>Публикации в ведущих федеральных научно-методических журналах, размещение информации на сайтах ведущих издательств, размещение видеоуроков по ФГОС: </vt:lpstr>
      <vt:lpstr>Презентация PowerPoint</vt:lpstr>
      <vt:lpstr>Дистанционное обучение</vt:lpstr>
      <vt:lpstr>Дистанционное обучение</vt:lpstr>
      <vt:lpstr>Дистанционное обучение</vt:lpstr>
      <vt:lpstr>Летняя досуговая онлайн кампания «Лето_Тверь»</vt:lpstr>
      <vt:lpstr>Дистанционное обучение</vt:lpstr>
      <vt:lpstr>Дистанционное обучение</vt:lpstr>
      <vt:lpstr>Дистанционное обучение</vt:lpstr>
      <vt:lpstr> Результаты методического сопровождения профессионального роста педагога</vt:lpstr>
      <vt:lpstr> Результаты методического сопровождения профессионального роста педагога</vt:lpstr>
      <vt:lpstr> Результаты методического сопровождения профессионального роста педагога</vt:lpstr>
      <vt:lpstr>Всероссийский конкурс</vt:lpstr>
      <vt:lpstr>Международные, всероссийские конкурсы </vt:lpstr>
      <vt:lpstr>Всероссийские конкурсы </vt:lpstr>
      <vt:lpstr>Региональные конкурсы </vt:lpstr>
      <vt:lpstr>Муниципальные конкурсы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Мишин</dc:creator>
  <cp:lastModifiedBy>Ирина Белова</cp:lastModifiedBy>
  <cp:revision>378</cp:revision>
  <cp:lastPrinted>2018-08-30T11:11:19Z</cp:lastPrinted>
  <dcterms:created xsi:type="dcterms:W3CDTF">2013-12-08T11:20:30Z</dcterms:created>
  <dcterms:modified xsi:type="dcterms:W3CDTF">2020-08-27T16:09:27Z</dcterms:modified>
</cp:coreProperties>
</file>