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7"/>
  </p:notesMasterIdLst>
  <p:sldIdLst>
    <p:sldId id="306" r:id="rId3"/>
    <p:sldId id="362" r:id="rId4"/>
    <p:sldId id="307" r:id="rId5"/>
    <p:sldId id="403" r:id="rId6"/>
    <p:sldId id="374" r:id="rId7"/>
    <p:sldId id="370" r:id="rId8"/>
    <p:sldId id="375" r:id="rId9"/>
    <p:sldId id="368" r:id="rId10"/>
    <p:sldId id="367" r:id="rId11"/>
    <p:sldId id="369" r:id="rId12"/>
    <p:sldId id="399" r:id="rId13"/>
    <p:sldId id="337" r:id="rId14"/>
    <p:sldId id="346" r:id="rId15"/>
    <p:sldId id="347" r:id="rId16"/>
    <p:sldId id="364" r:id="rId17"/>
    <p:sldId id="338" r:id="rId18"/>
    <p:sldId id="327" r:id="rId19"/>
    <p:sldId id="292" r:id="rId20"/>
    <p:sldId id="388" r:id="rId21"/>
    <p:sldId id="387" r:id="rId22"/>
    <p:sldId id="389" r:id="rId23"/>
    <p:sldId id="390" r:id="rId24"/>
    <p:sldId id="391" r:id="rId25"/>
    <p:sldId id="392" r:id="rId26"/>
    <p:sldId id="393" r:id="rId27"/>
    <p:sldId id="394" r:id="rId28"/>
    <p:sldId id="396" r:id="rId29"/>
    <p:sldId id="395" r:id="rId30"/>
    <p:sldId id="397" r:id="rId31"/>
    <p:sldId id="398" r:id="rId32"/>
    <p:sldId id="381" r:id="rId33"/>
    <p:sldId id="372" r:id="rId34"/>
    <p:sldId id="373" r:id="rId35"/>
    <p:sldId id="329" r:id="rId36"/>
    <p:sldId id="330" r:id="rId37"/>
    <p:sldId id="402" r:id="rId38"/>
    <p:sldId id="358" r:id="rId39"/>
    <p:sldId id="300" r:id="rId40"/>
    <p:sldId id="297" r:id="rId41"/>
    <p:sldId id="386" r:id="rId42"/>
    <p:sldId id="378" r:id="rId43"/>
    <p:sldId id="385" r:id="rId44"/>
    <p:sldId id="377" r:id="rId45"/>
    <p:sldId id="271" r:id="rId4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7B129-5522-41C0-96D4-41661BCDD5FA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7FBA-D315-4D5F-93AA-C1FAE28F4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3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t>М.В. Вербицкая-2012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B229D-1A8D-4460-92F1-DE571CC3C977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4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t>М.В. Вербицкая-2012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F7268-D1EA-42EE-A618-A7D4D5EE2E05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t>М.В. Вербицкая-2012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4BB6-84E7-42FF-9E71-9E42B336715C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04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7690C-5265-44BB-A1CB-EC9F5B6D2B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B7C5-D1CC-4685-85EE-BE720E6E56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77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49037-8E09-4C64-879F-1DE51F96B4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DA90-5FB9-4D51-81E1-EC708901C4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9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7AD3-157E-446E-8DA8-A877446F24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705F2-96F8-4494-8E0A-ACC820B0F0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7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BF774-5A0D-490B-951F-6A8D19F860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0C9F7-B9C5-4984-B803-1D14BDE172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88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1AE3C-3CB4-4617-A972-56415D4A3B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64C98-69B6-4F43-8961-334BF79407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72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F470A-BCAC-406E-B1E6-C429E7FB22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C5107-EBCE-41CD-80E5-12557A5387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46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3F7E9-8860-47B6-86B5-8DF97E3F3B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C11EC-DE56-4E05-A392-5917D39710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28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31758-D62F-4788-B978-DA2286023E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74A82-5CE6-4E99-816C-515CBF7719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t>М.В. Вербицкая-2012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EFF52-BF6D-4F3F-BCA5-17881D8E8E80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7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7E816-867E-46FA-B164-AF79887E04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6932C-5C53-4720-8518-6368EF42F0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78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F15C-4798-40DC-A756-C91947E26D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5162C-AFE9-4EAA-B070-9E77137AA9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89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3C201-F9CB-4D17-96E7-7B419C8B6A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1376F-2076-41FE-A87A-CF80E87F7B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76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8A4FA-1587-4D84-BB8A-E721B9ADBA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5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2887A-B369-4D1B-BAE9-20814F6415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8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t>М.В. Вербицкая-2012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27098-7B3C-40D0-A0D5-A2C310F7A090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7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t>М.В. Вербицкая-2012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B12B-0AEB-48FA-AC21-6CE5F3E58229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4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t>М.В. Вербицкая-2012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C11E2-64F4-4FA1-8253-4DA63353D59D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3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t>М.В. Вербицкая-2012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1A908-68B2-40E4-8C01-1050BD3E8408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7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t>М.В. Вербицкая-2012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7BF02-0B5B-441F-A194-B8BD22C25854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4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t>М.В. Вербицкая-2012 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D5684-965C-4F58-AE43-2A30E3EAFD55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t>М.В. Вербицкая-2012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9B6A-FAD0-4C6C-9FE1-17F50CC5B032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9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4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303030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М.В. Вербицкая-2012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5C26F11-AE9C-4EB0-A811-2A15A9DC0632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6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82BBD9-1A29-4F37-B818-FD734A93FD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27D844-CED9-4BE9-8443-AFAE53F834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7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214414" y="285728"/>
            <a:ext cx="6913563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ПЕДАГОГИЧЕСКИЙ СОВЕТ</a:t>
            </a:r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179388" y="908050"/>
            <a:ext cx="280828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Библиотечная служба</a:t>
            </a: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3059113" y="981075"/>
            <a:ext cx="2952750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МЕТОДИЧЕСКИЙ СОВЕТ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6083301" y="836613"/>
            <a:ext cx="3060699" cy="985837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Психолого-логопедическая</a:t>
            </a:r>
          </a:p>
          <a:p>
            <a:pPr algn="ctr">
              <a:defRPr/>
            </a:pP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служба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87338" y="1928802"/>
            <a:ext cx="8496300" cy="147477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/>
              <a:t>«Повышение качества образования на </a:t>
            </a:r>
            <a:r>
              <a:rPr lang="ru-RU" sz="2400" b="1" dirty="0" smtClean="0"/>
              <a:t>основе</a:t>
            </a:r>
          </a:p>
          <a:p>
            <a:pPr algn="ctr"/>
            <a:r>
              <a:rPr lang="ru-RU" sz="2400" b="1" dirty="0" err="1" smtClean="0"/>
              <a:t>компетентностно-деятельностного</a:t>
            </a:r>
            <a:endParaRPr lang="ru-RU" sz="2400" b="1" dirty="0"/>
          </a:p>
          <a:p>
            <a:pPr algn="ctr"/>
            <a:r>
              <a:rPr lang="ru-RU" sz="2400" b="1" dirty="0" smtClean="0"/>
              <a:t>подхода</a:t>
            </a:r>
            <a:r>
              <a:rPr lang="ru-RU" sz="2400" b="1" dirty="0"/>
              <a:t>, реализующего стандарты ФГОС НОО и ФГОС ООО»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87338" y="3509930"/>
            <a:ext cx="1512888" cy="7921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Кафедры</a:t>
            </a:r>
          </a:p>
          <a:p>
            <a:pPr algn="ctr">
              <a:defRPr/>
            </a:pP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rial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908175" y="3500438"/>
            <a:ext cx="1439863" cy="8651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Тьют</a:t>
            </a:r>
            <a:r>
              <a:rPr 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о</a:t>
            </a:r>
            <a:r>
              <a:rPr lang="ru-RU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рское</a:t>
            </a:r>
            <a:r>
              <a:rPr lang="ru-RU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 </a:t>
            </a:r>
            <a:endParaRPr lang="ru-RU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сопровождение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563938" y="3500438"/>
            <a:ext cx="1439862" cy="8651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ТГ:</a:t>
            </a:r>
          </a:p>
          <a:p>
            <a:pPr algn="ctr">
              <a:defRPr/>
            </a:pPr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временные </a:t>
            </a:r>
          </a:p>
          <a:p>
            <a:pPr algn="ctr">
              <a:defRPr/>
            </a:pPr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и постоянные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219700" y="3500438"/>
            <a:ext cx="1657350" cy="8651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Школа</a:t>
            </a:r>
          </a:p>
          <a:p>
            <a:pPr algn="ctr">
              <a:defRPr/>
            </a:pPr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 педагогического</a:t>
            </a:r>
          </a:p>
          <a:p>
            <a:pPr algn="ctr">
              <a:defRPr/>
            </a:pPr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мастерства</a:t>
            </a:r>
          </a:p>
          <a:p>
            <a:pPr algn="ctr">
              <a:defRPr/>
            </a:pPr>
            <a:endParaRPr lang="ru-RU" sz="1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092950" y="3429000"/>
            <a:ext cx="1871663" cy="9366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Работа учителей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по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индивидуальному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плану</a:t>
            </a:r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2916238" y="4868863"/>
            <a:ext cx="3168650" cy="4318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АТТЕСТАЦИЯ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195513" y="5949950"/>
            <a:ext cx="4897437" cy="5032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Курсы повышения квалификации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79388" y="5084763"/>
            <a:ext cx="2663825" cy="3603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err="1">
                <a:solidFill>
                  <a:schemeClr val="bg1"/>
                </a:solidFill>
                <a:cs typeface="Arial" charset="0"/>
              </a:rPr>
              <a:t>Профрост</a:t>
            </a:r>
            <a:r>
              <a:rPr lang="ru-RU" b="1" dirty="0">
                <a:solidFill>
                  <a:schemeClr val="bg1"/>
                </a:solidFill>
                <a:cs typeface="Arial" charset="0"/>
              </a:rPr>
              <a:t> учителя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6143636" y="4724401"/>
            <a:ext cx="2820977" cy="77630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Конечные итоги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обучения и воспитания</a:t>
            </a: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7451725" y="5805488"/>
            <a:ext cx="1296988" cy="863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ТОИУУ</a:t>
            </a:r>
          </a:p>
          <a:p>
            <a:pPr algn="ctr">
              <a:defRPr/>
            </a:pPr>
            <a:r>
              <a:rPr lang="ru-RU" b="1" dirty="0" err="1" smtClean="0">
                <a:solidFill>
                  <a:schemeClr val="bg1"/>
                </a:solidFill>
                <a:cs typeface="Arial" charset="0"/>
              </a:rPr>
              <a:t>ТвГУ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-55563" y="4437063"/>
            <a:ext cx="0" cy="360362"/>
          </a:xfrm>
          <a:prstGeom prst="line">
            <a:avLst/>
          </a:prstGeom>
          <a:noFill/>
          <a:ln w="63500">
            <a:noFill/>
            <a:round/>
            <a:headEnd/>
            <a:tailEnd type="stealth" w="lg" len="lg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V="1">
            <a:off x="-55563" y="5516563"/>
            <a:ext cx="0" cy="503237"/>
          </a:xfrm>
          <a:prstGeom prst="line">
            <a:avLst/>
          </a:prstGeom>
          <a:noFill/>
          <a:ln w="76200">
            <a:noFill/>
            <a:round/>
            <a:headEnd/>
            <a:tailEnd type="diamond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H="1">
            <a:off x="1042988" y="-55563"/>
            <a:ext cx="1008062" cy="0"/>
          </a:xfrm>
          <a:prstGeom prst="line">
            <a:avLst/>
          </a:prstGeom>
          <a:noFill/>
          <a:ln w="6350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V="1">
            <a:off x="-55563" y="5516563"/>
            <a:ext cx="0" cy="649287"/>
          </a:xfrm>
          <a:prstGeom prst="line">
            <a:avLst/>
          </a:prstGeom>
          <a:noFill/>
          <a:ln w="63500">
            <a:noFill/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7164388" y="-55563"/>
            <a:ext cx="287337" cy="0"/>
          </a:xfrm>
          <a:prstGeom prst="line">
            <a:avLst/>
          </a:prstGeom>
          <a:noFill/>
          <a:ln w="63500">
            <a:noFill/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H="1">
            <a:off x="2916238" y="5300663"/>
            <a:ext cx="647700" cy="73025"/>
          </a:xfrm>
          <a:prstGeom prst="line">
            <a:avLst/>
          </a:prstGeom>
          <a:noFill/>
          <a:ln w="63500">
            <a:noFill/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V="1">
            <a:off x="-55563" y="5516563"/>
            <a:ext cx="0" cy="21748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-55563" y="3141663"/>
            <a:ext cx="0" cy="358775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-55563" y="3213100"/>
            <a:ext cx="0" cy="2159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-55563" y="3141663"/>
            <a:ext cx="0" cy="28733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-55563" y="3141663"/>
            <a:ext cx="0" cy="35877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900113" y="4508500"/>
            <a:ext cx="2808287" cy="215900"/>
          </a:xfrm>
          <a:prstGeom prst="line">
            <a:avLst/>
          </a:prstGeom>
          <a:noFill/>
          <a:ln w="63500">
            <a:noFill/>
            <a:round/>
            <a:headEnd/>
            <a:tailEnd type="stealth" w="lg" len="lg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 flipH="1">
            <a:off x="5724525" y="4508500"/>
            <a:ext cx="1368425" cy="360363"/>
          </a:xfrm>
          <a:prstGeom prst="line">
            <a:avLst/>
          </a:prstGeom>
          <a:noFill/>
          <a:ln w="63500">
            <a:noFill/>
            <a:round/>
            <a:headEnd/>
            <a:tailEnd type="stealth" w="lg" len="lg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 flipH="1">
            <a:off x="2700338" y="836613"/>
            <a:ext cx="1079500" cy="144462"/>
          </a:xfrm>
          <a:prstGeom prst="line">
            <a:avLst/>
          </a:prstGeom>
          <a:noFill/>
          <a:ln w="25400">
            <a:noFill/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6011863" y="765175"/>
            <a:ext cx="865187" cy="215900"/>
          </a:xfrm>
          <a:prstGeom prst="line">
            <a:avLst/>
          </a:prstGeom>
          <a:noFill/>
          <a:ln w="25400">
            <a:noFill/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-55563" y="765175"/>
            <a:ext cx="0" cy="431800"/>
          </a:xfrm>
          <a:prstGeom prst="line">
            <a:avLst/>
          </a:prstGeom>
          <a:noFill/>
          <a:ln w="25400">
            <a:noFill/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2627313" y="1628775"/>
            <a:ext cx="142875" cy="2889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 flipH="1">
            <a:off x="6516688" y="1700213"/>
            <a:ext cx="73025" cy="2159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-55563" y="1916113"/>
            <a:ext cx="0" cy="2159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 flipV="1">
            <a:off x="5219700" y="5589588"/>
            <a:ext cx="1296988" cy="360362"/>
          </a:xfrm>
          <a:prstGeom prst="line">
            <a:avLst/>
          </a:prstGeom>
          <a:noFill/>
          <a:ln w="63500">
            <a:noFill/>
            <a:round/>
            <a:headEnd/>
            <a:tailEnd type="oval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>
            <a:off x="-55563" y="3068638"/>
            <a:ext cx="0" cy="358775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-55563" y="3068638"/>
            <a:ext cx="0" cy="358775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-55563" y="3141663"/>
            <a:ext cx="0" cy="358775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>
            <a:off x="-55563" y="3068638"/>
            <a:ext cx="0" cy="358775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>
            <a:off x="5508625" y="5300663"/>
            <a:ext cx="647700" cy="73025"/>
          </a:xfrm>
          <a:prstGeom prst="line">
            <a:avLst/>
          </a:prstGeom>
          <a:noFill/>
          <a:ln w="63500">
            <a:noFill/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" y="0"/>
            <a:ext cx="9144003" cy="6858000"/>
          </a:xfrm>
          <a:prstGeom prst="rect">
            <a:avLst/>
          </a:prstGeom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05566" y="592015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</a:rPr>
              <a:t>Профессиональный рост учителя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-553527">
            <a:off x="436555" y="2274963"/>
            <a:ext cx="8376198" cy="2798696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Мерзлякова И.А., Кудрявцева М.Н.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в  установочном 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семинаре «Разработка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научно-методических основ развития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 ФГОС ООО и механизмов его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реализации». (Москва, 2019г.)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" y="0"/>
            <a:ext cx="9144003" cy="6858000"/>
          </a:xfrm>
          <a:prstGeom prst="rect">
            <a:avLst/>
          </a:prstGeom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05566" y="592015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</a:rPr>
              <a:t>Профессиональный рост учителя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-553527">
            <a:off x="385830" y="1635658"/>
            <a:ext cx="8376198" cy="2551976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Мирошник Н.С.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Всероссийского семинара,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посвящённого 25-летию Конституции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РФ, проходившего 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базе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России.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3571" y="3271483"/>
            <a:ext cx="3672408" cy="2835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8923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Педагогические советы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8136904" cy="54006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Профессионализм и педагогическое мастерство современного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учителя».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«Эмоциональный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 как компонент профессиональной компетентности учителя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«Личность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руководителя: отказ от шаблонов и стереотипов в воспитательной деятельности».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2067"/>
            <a:ext cx="9144001" cy="68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198" y="303234"/>
            <a:ext cx="8229600" cy="16850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20887" y="2205898"/>
            <a:ext cx="822960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3201738"/>
            <a:ext cx="3734072" cy="2945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37" y="1772816"/>
            <a:ext cx="3854718" cy="2569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97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2067"/>
            <a:ext cx="9144001" cy="68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271" y="255239"/>
            <a:ext cx="8229600" cy="16850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20887" y="2205898"/>
            <a:ext cx="822960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98" y="1845858"/>
            <a:ext cx="372010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3816424" cy="2760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35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2067"/>
            <a:ext cx="9144001" cy="68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247001"/>
            <a:ext cx="8229600" cy="16850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20887" y="2205898"/>
            <a:ext cx="822960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7" y="1484784"/>
            <a:ext cx="4025729" cy="2935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17032"/>
            <a:ext cx="3994652" cy="2663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07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4968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Творческие группы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848872" cy="54006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ФГОС НОО в 1-4-ых классах;</a:t>
            </a:r>
          </a:p>
          <a:p>
            <a:r>
              <a:rPr lang="ru-RU" b="1" dirty="0"/>
              <a:t>ФГОС ООО в 5-7-ых классах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Психолого-</a:t>
            </a:r>
            <a:r>
              <a:rPr lang="ru-RU" b="1" dirty="0" err="1" smtClean="0"/>
              <a:t>валеологическое</a:t>
            </a:r>
            <a:r>
              <a:rPr lang="ru-RU" b="1" dirty="0" smtClean="0"/>
              <a:t> сопровождение ФГОС НОО и ООО;</a:t>
            </a:r>
          </a:p>
          <a:p>
            <a:r>
              <a:rPr lang="ru-RU" b="1" dirty="0" smtClean="0"/>
              <a:t>Воспитание и социализация: </a:t>
            </a:r>
            <a:r>
              <a:rPr lang="ru-RU" b="1" dirty="0" err="1" smtClean="0"/>
              <a:t>ФГОСы</a:t>
            </a:r>
            <a:r>
              <a:rPr lang="ru-RU" b="1" dirty="0" smtClean="0"/>
              <a:t> НОО и ООО;</a:t>
            </a:r>
          </a:p>
          <a:p>
            <a:r>
              <a:rPr lang="ru-RU" b="1" dirty="0" smtClean="0"/>
              <a:t>Информационно-коммуникационные технологии: </a:t>
            </a:r>
            <a:r>
              <a:rPr lang="ru-RU" b="1" dirty="0" err="1" smtClean="0"/>
              <a:t>ФГОСы</a:t>
            </a:r>
            <a:r>
              <a:rPr lang="ru-RU" b="1" dirty="0" smtClean="0"/>
              <a:t> НОО и ООО;</a:t>
            </a:r>
          </a:p>
          <a:p>
            <a:r>
              <a:rPr lang="ru-RU" b="1" dirty="0" smtClean="0"/>
              <a:t>Дидактика урока: </a:t>
            </a:r>
            <a:r>
              <a:rPr lang="ru-RU" b="1" dirty="0" err="1" smtClean="0"/>
              <a:t>ФГОСы</a:t>
            </a:r>
            <a:r>
              <a:rPr lang="ru-RU" b="1" dirty="0" smtClean="0"/>
              <a:t> II поколения</a:t>
            </a:r>
          </a:p>
          <a:p>
            <a:r>
              <a:rPr lang="ru-RU" b="1" dirty="0"/>
              <a:t>Формы работы с </a:t>
            </a:r>
            <a:r>
              <a:rPr lang="ru-RU" b="1" dirty="0" smtClean="0"/>
              <a:t>детьми с ОВЗ.</a:t>
            </a:r>
          </a:p>
        </p:txBody>
      </p:sp>
    </p:spTree>
    <p:extLst>
      <p:ext uri="{BB962C8B-B14F-4D97-AF65-F5344CB8AC3E}">
        <p14:creationId xmlns:p14="http://schemas.microsoft.com/office/powerpoint/2010/main" val="4618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1"/>
            <a:ext cx="8229600" cy="11235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</a:t>
            </a:r>
            <a:r>
              <a:rPr lang="ru-RU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ru-RU" b="1" dirty="0" smtClean="0">
                <a:solidFill>
                  <a:srgbClr val="CC0000"/>
                </a:solidFill>
              </a:rPr>
              <a:t> 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7" y="1600200"/>
            <a:ext cx="7632848" cy="4924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процедура проводилась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 направлениям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 в целях подтверждения соответствия занимаемой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 в целях установления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и высшей квалификационных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</a:t>
            </a:r>
            <a:r>
              <a:rPr lang="ru-RU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своего опыта </a:t>
            </a:r>
            <a:r>
              <a:rPr lang="ru-RU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endParaRPr lang="ru-RU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7" y="1600200"/>
            <a:ext cx="7488832" cy="492442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«Преемственность»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городская педагогическая конференция  (13 педагогов);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анорама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(9 человек);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семинары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учителей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Твери;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семинары совместно с издательством «Просвещение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38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«Преемственность»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3" y="1600200"/>
            <a:ext cx="7488832" cy="4924425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Гордеева Н.Ф.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лексических и произносительных навыков на основе УТ №4e по теме "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Marvellous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Тесникова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«Обобщающий урок по теме «Дроби» (математика – 5в класс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Толмачёва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Е.В.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«Семья» (5в класс, обществознание),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Мирошник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Н.С.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 «Греческий театр» (5г класс, история).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С.В.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химии по теме «Кислоты»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5б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Беренштейн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И.Г.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«Падежные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 имен существительных»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Хрусталева О.С.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«Правописание безударных окончаний существительных 1 склонения»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Соловьева И.И.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дроби от числа»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Гребенюк Ю.В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«Имя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существительное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Сидоренко И.В.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многозначных чисел на однозначные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42617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Члены методического совета-руководители </a:t>
            </a:r>
            <a:r>
              <a:rPr lang="ru-RU" b="1" smtClean="0">
                <a:solidFill>
                  <a:srgbClr val="FF0000"/>
                </a:solidFill>
              </a:rPr>
              <a:t>кафедр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61" y="4319664"/>
            <a:ext cx="1535848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53" y="4319664"/>
            <a:ext cx="1602111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6058" flipH="1">
            <a:off x="233256" y="1883521"/>
            <a:ext cx="1602111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24">
            <a:off x="5659265" y="1800199"/>
            <a:ext cx="1553344" cy="2276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4" r="11674"/>
          <a:stretch/>
        </p:blipFill>
        <p:spPr>
          <a:xfrm rot="424596">
            <a:off x="7024268" y="4460078"/>
            <a:ext cx="1640238" cy="2132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407">
            <a:off x="2064330" y="1791046"/>
            <a:ext cx="1515063" cy="2276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2343">
            <a:off x="736353" y="4393811"/>
            <a:ext cx="1487746" cy="2216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00808"/>
            <a:ext cx="1545965" cy="2302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843">
            <a:off x="7383416" y="1901560"/>
            <a:ext cx="1592346" cy="2372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83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b="1" dirty="0">
                <a:solidFill>
                  <a:srgbClr val="FF0000"/>
                </a:solidFill>
              </a:rPr>
              <a:t>Школа молодого специалиста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305069"/>
              </p:ext>
            </p:extLst>
          </p:nvPr>
        </p:nvGraphicFramePr>
        <p:xfrm>
          <a:off x="1475655" y="1196752"/>
          <a:ext cx="6480721" cy="5053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350"/>
                <a:gridCol w="807400"/>
                <a:gridCol w="3051608"/>
                <a:gridCol w="2035363"/>
              </a:tblGrid>
              <a:tr h="545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Предмет, тема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учителя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</a:tr>
              <a:tr h="119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речевых умений устной речи по теме "Пора отправляться в путешествие".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Мишин А.В.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</a:tr>
              <a:tr h="9268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"Слова с удвоенными согласными".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Шмитова Т.Г.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</a:tr>
              <a:tr h="6539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"Реактивное движение".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Богданова Г.В.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</a:tr>
              <a:tr h="545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«Самообразование и образование». Обществознание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Толмачева Е.В.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</a:tr>
              <a:tr h="6539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«Комплексный анализ текста».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Василевская Н.М.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9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229600" cy="10515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>Предъявление </a:t>
            </a:r>
            <a:r>
              <a:rPr lang="ru-RU" b="1" dirty="0">
                <a:solidFill>
                  <a:srgbClr val="CC0000"/>
                </a:solidFill>
              </a:rPr>
              <a:t>педагогами своего опыта </a:t>
            </a:r>
            <a:r>
              <a:rPr lang="ru-RU" b="1" dirty="0" smtClean="0">
                <a:solidFill>
                  <a:srgbClr val="CC0000"/>
                </a:solidFill>
              </a:rPr>
              <a:t>работы 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5" y="1600200"/>
            <a:ext cx="7344816" cy="49244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года на базе гимназии работали три постоянно действующих семинара: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«Современный урок русского языка и литературы в аспекте реализации задач ФГОС ООО» (русский язык и литература) 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«Эффективные методики подготовки к выпускным экзаменам и критерии оценивания развернутых ответов ОГЭ, ЕГЭ» (английский язык).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«Решение заданий ОГЭ по математике повышенной и высокой сложности».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041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0515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>Предъявление </a:t>
            </a:r>
            <a:r>
              <a:rPr lang="ru-RU" b="1" dirty="0">
                <a:solidFill>
                  <a:srgbClr val="CC0000"/>
                </a:solidFill>
              </a:rPr>
              <a:t>педагогами своего опыта </a:t>
            </a:r>
            <a:r>
              <a:rPr lang="ru-RU" b="1" dirty="0" smtClean="0">
                <a:solidFill>
                  <a:srgbClr val="CC0000"/>
                </a:solidFill>
              </a:rPr>
              <a:t>работы 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9" y="1933575"/>
            <a:ext cx="7632847" cy="4924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 предъявляли опыт работы в рамках работы муниципальной опорной площадки: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Жебраэль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Шмитова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Т.Г., Евдокимова А.В.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октябрь</a:t>
            </a:r>
          </a:p>
          <a:p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Елкина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К.И., Мишин А.В.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ноябрь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Мергалиева Н.Р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Кудрявцева М.Н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Мерзлякова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декабрь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О.В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февраль</a:t>
            </a:r>
          </a:p>
          <a:p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Жебраэль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Мергалиева Н.Р.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март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C0000"/>
                </a:solidFill>
              </a:rPr>
              <a:t>В рамках проведения декады открытых уроков «Педагог-педагогу» для учителей города провели уроки </a:t>
            </a:r>
            <a:r>
              <a:rPr lang="ru-RU" b="1" dirty="0">
                <a:solidFill>
                  <a:srgbClr val="CC0000"/>
                </a:solidFill>
              </a:rPr>
              <a:t>: </a:t>
            </a:r>
            <a:br>
              <a:rPr lang="ru-RU" b="1" dirty="0">
                <a:solidFill>
                  <a:srgbClr val="CC0000"/>
                </a:solidFill>
              </a:rPr>
            </a:b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5" y="1844824"/>
            <a:ext cx="7560840" cy="4679801"/>
          </a:xfrm>
        </p:spPr>
        <p:txBody>
          <a:bodyPr>
            <a:normAutofit fontScale="92500" lnSpcReduction="10000"/>
          </a:bodyPr>
          <a:lstStyle/>
          <a:p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Тимонова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Ж.В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«Правила орфографии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Акутина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И.Б.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речевых умений по теме «Общество потребления»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Потапенко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М.С.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«Обобщающий урок по теме «Треугольники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Головкова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Н.Б.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навыков по теме ««Население Центральной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России»;</a:t>
            </a:r>
          </a:p>
          <a:p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Шаханова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Т.Г.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«Невидимые нити в живой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природе;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Толмачёва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Е.В.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«Образование в жизни человека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Кудрявцева М.Н.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обобщающий урок 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«Дроби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483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Предъявление педагогами своего опыта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7560840" cy="49251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Гимназия </a:t>
            </a:r>
            <a:r>
              <a:rPr lang="ru-RU" b="1" dirty="0" smtClean="0"/>
              <a:t>является </a:t>
            </a:r>
            <a:r>
              <a:rPr lang="ru-RU" b="1" dirty="0"/>
              <a:t>межрегиональным Центром повышения квалификации различных категорий слушателей: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000" b="1" dirty="0" smtClean="0"/>
              <a:t>Английский, немецкий языки;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000" b="1" dirty="0" smtClean="0"/>
              <a:t>Математика, физика, информатика;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000" b="1" dirty="0" smtClean="0"/>
              <a:t>Начальные классы;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000" b="1" dirty="0" smtClean="0"/>
              <a:t>Технология;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000" b="1" dirty="0" smtClean="0"/>
              <a:t>География;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000" b="1" dirty="0" smtClean="0"/>
              <a:t>Библиотекари;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000" b="1" dirty="0" smtClean="0"/>
              <a:t>Заместители директора по воспитательной работе.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31134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" y="0"/>
            <a:ext cx="9144003" cy="6858000"/>
          </a:xfrm>
          <a:prstGeom prst="rect">
            <a:avLst/>
          </a:prstGeom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21883" y="764704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latin typeface="Tahoma" pitchFamily="34" charset="0"/>
              </a:rPr>
              <a:t>Предъявление педагогами своего опыта </a:t>
            </a: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</a:rPr>
              <a:t>работы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-553527">
            <a:off x="460128" y="2415214"/>
            <a:ext cx="8353111" cy="2522313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Головкова Н.Б., Харинова Г.В.,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Данель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К.В., Яковлева Е.Н., Мартьянова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Андреева Г.Н.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обучающих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семинара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дистанционного образования обучающихся с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 в образовательных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316637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" y="0"/>
            <a:ext cx="9144003" cy="6858000"/>
          </a:xfrm>
          <a:prstGeom prst="rect">
            <a:avLst/>
          </a:prstGeom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21883" y="836712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latin typeface="Tahoma" pitchFamily="34" charset="0"/>
              </a:rPr>
              <a:t>Предъявление педагогами своего опыта </a:t>
            </a: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</a:rPr>
              <a:t>работы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-553527">
            <a:off x="460128" y="2415214"/>
            <a:ext cx="8353111" cy="2522313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Мартьянова Н.А., Василевская Н.М., Гребенюк Ю.В., Хрусталева О.С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Беренштейн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И.Г., Сидоренко И.В.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 семинара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«Теоретические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методические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ОРКСЭ и предметной области ОДНКНР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реализации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192182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" y="0"/>
            <a:ext cx="9144003" cy="6858000"/>
          </a:xfrm>
          <a:prstGeom prst="rect">
            <a:avLst/>
          </a:prstGeom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latin typeface="Tahoma" pitchFamily="34" charset="0"/>
              </a:rPr>
              <a:t>Предъявление педагогами своего опыта </a:t>
            </a: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</a:rPr>
              <a:t>работы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-553527">
            <a:off x="443810" y="1842392"/>
            <a:ext cx="8353111" cy="2522313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Мерзлякова И.А.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делилась опытом работы на фестивале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 практик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духовно-нравственного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 личности в условиях культурно-образовательной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0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" y="0"/>
            <a:ext cx="9144003" cy="6858000"/>
          </a:xfrm>
          <a:prstGeom prst="rect">
            <a:avLst/>
          </a:prstGeom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09854" y="908720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latin typeface="Tahoma" pitchFamily="34" charset="0"/>
              </a:rPr>
              <a:t>Предъявление педагогами своего опыта </a:t>
            </a: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</a:rPr>
              <a:t>работы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-553527">
            <a:off x="436555" y="2274963"/>
            <a:ext cx="8376198" cy="2798696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Березина М.Н.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проводила мастер - класс по теме: «Решение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повышенного уровня сложности при подготовке к ОГЭ» на III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съезде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региональной общественной организации «Ассоциация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преподавателей математике Тверской области».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Потапенко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М.С.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«Итоги ОГЭ по математике в Тверском регионе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году».</a:t>
            </a:r>
          </a:p>
        </p:txBody>
      </p:sp>
    </p:spTree>
    <p:extLst>
      <p:ext uri="{BB962C8B-B14F-4D97-AF65-F5344CB8AC3E}">
        <p14:creationId xmlns:p14="http://schemas.microsoft.com/office/powerpoint/2010/main" val="408004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>Предъявление </a:t>
            </a:r>
            <a:r>
              <a:rPr lang="ru-RU" b="1" dirty="0">
                <a:solidFill>
                  <a:srgbClr val="CC0000"/>
                </a:solidFill>
              </a:rPr>
              <a:t>педагогами своего опыта </a:t>
            </a:r>
            <a:r>
              <a:rPr lang="ru-RU" b="1" dirty="0" smtClean="0">
                <a:solidFill>
                  <a:srgbClr val="CC0000"/>
                </a:solidFill>
              </a:rPr>
              <a:t>работы 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9" y="1600200"/>
            <a:ext cx="7704856" cy="492442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dirty="0" smtClean="0"/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Мишин А.В.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 представлял свой опыт на федеральном уровне, проводя всероссийские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авторские семинары для учителей Иркутска,  Брянска, Москвы, Якутии, Дальнего Востока, Забайкалья и очные семинары в Калининграде, Москве, Санкт-Петербурге, Казани, Тамбове, Новосибирске, Уфе, Екатеринбурге, Коломне, Волгограде, Нижнем Новгороде, Краснодаре, Горячем Ключе, Архангельске, Севастополе, Ялте, Симферополе, Челябинске, Клину, Улан-Удэ, Иркутске и Керчи.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9193" y="692696"/>
            <a:ext cx="6375082" cy="807470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</a:rPr>
              <a:t>Методический совет</a:t>
            </a:r>
            <a:r>
              <a:rPr lang="ru-RU" sz="4800" b="1" dirty="0" smtClean="0">
                <a:solidFill>
                  <a:schemeClr val="tx1"/>
                </a:solidFill>
              </a:rPr>
              <a:t/>
            </a:r>
            <a:br>
              <a:rPr lang="ru-RU" sz="4800" b="1" dirty="0" smtClean="0">
                <a:solidFill>
                  <a:schemeClr val="tx1"/>
                </a:solidFill>
              </a:rPr>
            </a:br>
            <a:endParaRPr lang="ru-RU" sz="4800" b="1" dirty="0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571612"/>
            <a:ext cx="790205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инициирует (работу кафедр);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занимается диссеминацией педагогического опыта;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координирует </a:t>
            </a:r>
            <a:r>
              <a:rPr lang="ru-RU" sz="3600" b="1" dirty="0"/>
              <a:t>научно-инновационную, учебно-методическую работу </a:t>
            </a:r>
            <a:r>
              <a:rPr lang="ru-RU" sz="3600" b="1" dirty="0" smtClean="0"/>
              <a:t>гимназии.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928670"/>
            <a:ext cx="1828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053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" y="0"/>
            <a:ext cx="9144003" cy="6858000"/>
          </a:xfrm>
          <a:prstGeom prst="rect">
            <a:avLst/>
          </a:prstGeom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9129" y="989416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latin typeface="Tahoma" pitchFamily="34" charset="0"/>
              </a:rPr>
              <a:t>Предъявление педагогами своего опыта </a:t>
            </a: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</a:rPr>
              <a:t>работы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-553527">
            <a:off x="596462" y="2268837"/>
            <a:ext cx="8240379" cy="3171421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Дней «Московский государственный университет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учителю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школы»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Мишин А.В.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авторский лекторий по подготовке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ЕГЭ, представляя свои новые книги учителям России.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обучения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английскому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языку в старшей школе.</a:t>
            </a:r>
          </a:p>
        </p:txBody>
      </p:sp>
    </p:spTree>
    <p:extLst>
      <p:ext uri="{BB962C8B-B14F-4D97-AF65-F5344CB8AC3E}">
        <p14:creationId xmlns:p14="http://schemas.microsoft.com/office/powerpoint/2010/main" val="30383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" y="0"/>
            <a:ext cx="9144003" cy="6858000"/>
          </a:xfrm>
          <a:prstGeom prst="rect">
            <a:avLst/>
          </a:prstGeom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9129" y="70664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latin typeface="Tahoma" pitchFamily="34" charset="0"/>
              </a:rPr>
              <a:t>Предъявление педагогами своего опыта </a:t>
            </a: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</a:rPr>
              <a:t>работы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-553527">
            <a:off x="159182" y="1880388"/>
            <a:ext cx="8353111" cy="2261095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Ёлкина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К.И.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серию всероссийских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издательства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«Просвещение»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очный семинар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Иркутске.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3799" y="3186533"/>
            <a:ext cx="3456384" cy="3219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322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" y="0"/>
            <a:ext cx="9144003" cy="6858000"/>
          </a:xfrm>
          <a:prstGeom prst="rect">
            <a:avLst/>
          </a:prstGeom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05566" y="592015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latin typeface="Tahoma" pitchFamily="34" charset="0"/>
              </a:rPr>
              <a:t>Предъявление педагогами своего опыта </a:t>
            </a: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</a:rPr>
              <a:t>работы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-553527">
            <a:off x="746526" y="1635922"/>
            <a:ext cx="7906118" cy="1462888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Ёлкина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К.И.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принимала участие во Всероссийском съезде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ассоциаций учителей иностранного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Москва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93" y="3120162"/>
            <a:ext cx="2607893" cy="3477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6" y="3573017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7112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" y="0"/>
            <a:ext cx="9144003" cy="6858000"/>
          </a:xfrm>
          <a:prstGeom prst="rect">
            <a:avLst/>
          </a:prstGeom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05566" y="592015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latin typeface="Tahoma" pitchFamily="34" charset="0"/>
              </a:rPr>
              <a:t>Предъявление педагогами своего опыта </a:t>
            </a: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</a:rPr>
              <a:t>работы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-553527">
            <a:off x="762916" y="1565220"/>
            <a:ext cx="7906118" cy="1462888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Ёлкина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К.И.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делилась опытом работы с учителями  английского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в Чеченской Республике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Грозный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0058" y="2972950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3" y="3284983"/>
            <a:ext cx="4155209" cy="3116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972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8487"/>
            <a:ext cx="8229600" cy="122413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клуб «Учитель года»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060848"/>
            <a:ext cx="784887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 мастер-классы, открытые уроки,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принимая участие в работе Межрегионального клуба «Учитель года» 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Ростове на Дону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межрегиональной экологической экспедиции школьников, проводимой под эгидой Межрегионального клуба «Учитель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 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Перми.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-433388" y="927576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560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F62B11-90E5-4F6E-91AC-E5EB563A6934}" type="slidenum">
              <a:rPr lang="ru-RU" altLang="en-US">
                <a:latin typeface="Garamond" panose="02020404030301010803" pitchFamily="18" charset="0"/>
              </a:rPr>
              <a:pPr/>
              <a:t>35</a:t>
            </a:fld>
            <a:endParaRPr lang="ru-RU" altLang="en-US">
              <a:latin typeface="Garamond" panose="02020404030301010803" pitchFamily="18" charset="0"/>
            </a:endParaRPr>
          </a:p>
        </p:txBody>
      </p:sp>
      <p:sp>
        <p:nvSpPr>
          <p:cNvPr id="25605" name="Rectangle 126"/>
          <p:cNvSpPr>
            <a:spLocks noChangeArrowheads="1"/>
          </p:cNvSpPr>
          <p:nvPr/>
        </p:nvSpPr>
        <p:spPr bwMode="auto">
          <a:xfrm>
            <a:off x="468313" y="333375"/>
            <a:ext cx="8318500" cy="11398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Межрегиональный клуб </a:t>
            </a:r>
          </a:p>
          <a:p>
            <a:pPr eaLnBrk="1" hangingPunct="1"/>
            <a:r>
              <a:rPr lang="ru-RU" altLang="ru-RU" sz="3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«Учитель </a:t>
            </a:r>
            <a:r>
              <a:rPr lang="ru-RU" altLang="ru-RU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года»</a:t>
            </a:r>
          </a:p>
        </p:txBody>
      </p:sp>
      <p:pic>
        <p:nvPicPr>
          <p:cNvPr id="25606" name="Picture 15" descr="Благодарность в Новосибирс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2724" r="66626" b="84302"/>
          <a:stretch>
            <a:fillRect/>
          </a:stretch>
        </p:blipFill>
        <p:spPr bwMode="auto">
          <a:xfrm>
            <a:off x="7308850" y="519113"/>
            <a:ext cx="1295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 rot="-553527">
            <a:off x="282304" y="1428695"/>
            <a:ext cx="7528312" cy="869361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Иванов В.И. </a:t>
            </a:r>
            <a:r>
              <a:rPr lang="ru-RU" altLang="ru-RU" sz="2000" b="1" dirty="0" smtClean="0"/>
              <a:t>проводит мастер-класс для педагогов России</a:t>
            </a:r>
          </a:p>
          <a:p>
            <a:pPr algn="ctr">
              <a:lnSpc>
                <a:spcPct val="95000"/>
              </a:lnSpc>
              <a:buNone/>
            </a:pPr>
            <a:r>
              <a:rPr lang="ru-RU" altLang="ru-RU" sz="2000" b="1" dirty="0" smtClean="0"/>
              <a:t>в Ростове на Дону и в Перми</a:t>
            </a:r>
            <a:endParaRPr lang="ru-RU" alt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78142"/>
            <a:ext cx="3123720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95902"/>
            <a:ext cx="4121488" cy="3502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4106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" y="0"/>
            <a:ext cx="9144003" cy="6858000"/>
          </a:xfrm>
          <a:prstGeom prst="rect">
            <a:avLst/>
          </a:prstGeom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05566" y="592015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</a:rPr>
              <a:t>Профессиональный рост учителя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-553527">
            <a:off x="432266" y="1880357"/>
            <a:ext cx="8376198" cy="2551976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Мерзлякова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, Кудрявцева М.Н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делились опытом работы на 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научно-практической конференции «Системный подход в 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оспитании: развитие во времени и пространстве»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78302"/>
            <a:ext cx="2723006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083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060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результаты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416824" cy="48965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</a:rPr>
              <a:t>Мишин </a:t>
            </a:r>
            <a:r>
              <a:rPr lang="ru-RU" sz="2400" b="1" dirty="0">
                <a:solidFill>
                  <a:srgbClr val="FF0000"/>
                </a:solidFill>
              </a:rPr>
              <a:t>А.В., </a:t>
            </a:r>
            <a:r>
              <a:rPr lang="ru-RU" sz="2400" b="1" dirty="0" err="1">
                <a:solidFill>
                  <a:srgbClr val="FF0000"/>
                </a:solidFill>
              </a:rPr>
              <a:t>Ёлкина</a:t>
            </a:r>
            <a:r>
              <a:rPr lang="ru-RU" sz="2400" b="1" dirty="0">
                <a:solidFill>
                  <a:srgbClr val="FF0000"/>
                </a:solidFill>
              </a:rPr>
              <a:t> К. И. </a:t>
            </a:r>
            <a:r>
              <a:rPr lang="ru-RU" sz="2400" b="1" dirty="0"/>
              <a:t>издали свои статьи в методическом приложении к журналу «Просвещение: Иностранные языки</a:t>
            </a:r>
            <a:r>
              <a:rPr lang="ru-RU" sz="2400" b="1" dirty="0" smtClean="0"/>
              <a:t>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err="1">
                <a:solidFill>
                  <a:srgbClr val="FF0000"/>
                </a:solidFill>
              </a:rPr>
              <a:t>Шмитова</a:t>
            </a:r>
            <a:r>
              <a:rPr lang="ru-RU" sz="2400" b="1" dirty="0">
                <a:solidFill>
                  <a:srgbClr val="FF0000"/>
                </a:solidFill>
              </a:rPr>
              <a:t> Т.Г., Тимонова Ж.В., Скворцова Л.Д., </a:t>
            </a:r>
            <a:r>
              <a:rPr lang="ru-RU" sz="2400" b="1" dirty="0" err="1">
                <a:solidFill>
                  <a:srgbClr val="FF0000"/>
                </a:solidFill>
              </a:rPr>
              <a:t>Беренштейн</a:t>
            </a:r>
            <a:r>
              <a:rPr lang="ru-RU" sz="2400" b="1" dirty="0">
                <a:solidFill>
                  <a:srgbClr val="FF0000"/>
                </a:solidFill>
              </a:rPr>
              <a:t> И.Г. </a:t>
            </a:r>
            <a:r>
              <a:rPr lang="ru-RU" sz="2400" b="1" dirty="0"/>
              <a:t>совместно с издательством «Просвещение» приняла участие в разработке Сценарных планов уроков по УМК «Перспектива» для РЭШ</a:t>
            </a:r>
            <a:r>
              <a:rPr lang="ru-RU" sz="2400" b="1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FF0000"/>
                </a:solidFill>
              </a:rPr>
              <a:t>Потапенко М.С. </a:t>
            </a:r>
            <a:r>
              <a:rPr lang="ru-RU" sz="2400" b="1" dirty="0"/>
              <a:t>опубликовала статью в сборнике «Перспективы развития математического образования в Твери и Тверской области» по теме «Решение текстовых задач».</a:t>
            </a:r>
          </a:p>
        </p:txBody>
      </p:sp>
    </p:spTree>
    <p:extLst>
      <p:ext uri="{BB962C8B-B14F-4D97-AF65-F5344CB8AC3E}">
        <p14:creationId xmlns:p14="http://schemas.microsoft.com/office/powerpoint/2010/main" val="22691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результаты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8136904" cy="5472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</a:rPr>
              <a:t>П</a:t>
            </a:r>
            <a:r>
              <a:rPr lang="en-US" sz="2800" b="1" dirty="0" err="1" smtClean="0">
                <a:solidFill>
                  <a:srgbClr val="002060"/>
                </a:solidFill>
              </a:rPr>
              <a:t>остоянные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публикации</a:t>
            </a:r>
            <a:r>
              <a:rPr lang="en-US" sz="2800" b="1" dirty="0" smtClean="0">
                <a:solidFill>
                  <a:srgbClr val="002060"/>
                </a:solidFill>
              </a:rPr>
              <a:t> в </a:t>
            </a:r>
            <a:r>
              <a:rPr lang="en-US" sz="2800" b="1" dirty="0" err="1" smtClean="0">
                <a:solidFill>
                  <a:srgbClr val="002060"/>
                </a:solidFill>
              </a:rPr>
              <a:t>ведущих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федеральных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научно-методических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журналах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размещение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информации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на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сайтах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ведущих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издательств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размещение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видеоуроков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по</a:t>
            </a:r>
            <a:r>
              <a:rPr lang="en-US" sz="2800" b="1" dirty="0" smtClean="0">
                <a:solidFill>
                  <a:srgbClr val="002060"/>
                </a:solidFill>
              </a:rPr>
              <a:t> ФГОС</a:t>
            </a:r>
            <a:r>
              <a:rPr lang="ru-RU" sz="28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</a:rPr>
              <a:t>Воробьева </a:t>
            </a:r>
            <a:r>
              <a:rPr lang="ru-RU" sz="2800" b="1" dirty="0">
                <a:solidFill>
                  <a:srgbClr val="FF0000"/>
                </a:solidFill>
              </a:rPr>
              <a:t>И.А.  </a:t>
            </a:r>
            <a:r>
              <a:rPr lang="ru-RU" sz="2800" b="1" dirty="0"/>
              <a:t>разместила методические разработки в интернет-издании ЗАВУЧ. </a:t>
            </a:r>
            <a:r>
              <a:rPr lang="ru-RU" sz="2800" b="1" dirty="0" smtClean="0"/>
              <a:t>ИНФО.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err="1" smtClean="0">
                <a:solidFill>
                  <a:srgbClr val="FF0000"/>
                </a:solidFill>
              </a:rPr>
              <a:t>Якуба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С.Ю. </a:t>
            </a:r>
            <a:r>
              <a:rPr lang="ru-RU" sz="2800" b="1" dirty="0"/>
              <a:t>опубликовала </a:t>
            </a:r>
            <a:r>
              <a:rPr lang="ru-RU" sz="2800" b="1" dirty="0" smtClean="0"/>
              <a:t>урок на </a:t>
            </a:r>
            <a:r>
              <a:rPr lang="ru-RU" sz="2800" b="1" dirty="0"/>
              <a:t>страницах СМИ «Педагогическая газета</a:t>
            </a:r>
            <a:r>
              <a:rPr lang="ru-RU" sz="2800" b="1" dirty="0" smtClean="0"/>
              <a:t>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</a:rPr>
              <a:t>Морошкина М.В., </a:t>
            </a:r>
            <a:r>
              <a:rPr lang="ru-RU" sz="2800" b="1" dirty="0" err="1" smtClean="0">
                <a:solidFill>
                  <a:srgbClr val="FF0000"/>
                </a:solidFill>
              </a:rPr>
              <a:t>Буневич</a:t>
            </a:r>
            <a:r>
              <a:rPr lang="ru-RU" sz="2800" b="1" dirty="0" smtClean="0">
                <a:solidFill>
                  <a:srgbClr val="FF0000"/>
                </a:solidFill>
              </a:rPr>
              <a:t> В.Р. </a:t>
            </a:r>
            <a:r>
              <a:rPr lang="ru-RU" sz="2800" b="1" dirty="0" smtClean="0"/>
              <a:t>опубликовали уроки </a:t>
            </a:r>
            <a:r>
              <a:rPr lang="ru-RU" sz="2800" b="1" dirty="0"/>
              <a:t>на сайте </a:t>
            </a:r>
            <a:r>
              <a:rPr lang="ru-RU" sz="2800" b="1" dirty="0" smtClean="0"/>
              <a:t>ИНФОУРОК.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</a:rPr>
              <a:t>Тимонова </a:t>
            </a:r>
            <a:r>
              <a:rPr lang="ru-RU" sz="2800" b="1" dirty="0">
                <a:solidFill>
                  <a:srgbClr val="FF0000"/>
                </a:solidFill>
              </a:rPr>
              <a:t>Ж.В. </a:t>
            </a:r>
            <a:r>
              <a:rPr lang="ru-RU" sz="2800" b="1" dirty="0" smtClean="0"/>
              <a:t>разместила урок на </a:t>
            </a:r>
            <a:r>
              <a:rPr lang="ru-RU" sz="2800" b="1" dirty="0"/>
              <a:t>сайте «Просвещение</a:t>
            </a:r>
            <a:r>
              <a:rPr lang="ru-RU" sz="2800" b="1" dirty="0" smtClean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24925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результаты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94730"/>
            <a:ext cx="7560840" cy="5472608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85% </a:t>
            </a:r>
            <a:r>
              <a:rPr lang="en-US" sz="2600" b="1" dirty="0" err="1" smtClean="0"/>
              <a:t>учителей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гимназии</a:t>
            </a:r>
            <a:r>
              <a:rPr lang="en-US" sz="2600" b="1" dirty="0" smtClean="0"/>
              <a:t> </a:t>
            </a:r>
            <a:r>
              <a:rPr lang="ru-RU" sz="2600" b="1" dirty="0" smtClean="0"/>
              <a:t>первой</a:t>
            </a:r>
            <a:r>
              <a:rPr lang="en-US" sz="2600" b="1" dirty="0" smtClean="0"/>
              <a:t> и </a:t>
            </a:r>
            <a:r>
              <a:rPr lang="en-US" sz="2600" b="1" dirty="0" err="1" smtClean="0"/>
              <a:t>высшей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категории</a:t>
            </a:r>
            <a:r>
              <a:rPr lang="ru-RU" sz="2600" b="1" dirty="0" smtClean="0"/>
              <a:t>;</a:t>
            </a:r>
          </a:p>
          <a:p>
            <a:r>
              <a:rPr lang="ru-RU" sz="2600" b="1" dirty="0" smtClean="0"/>
              <a:t>34 педагога</a:t>
            </a:r>
            <a:r>
              <a:rPr lang="en-US" sz="2600" b="1" dirty="0" smtClean="0"/>
              <a:t> - </a:t>
            </a:r>
            <a:r>
              <a:rPr lang="en-US" sz="2600" b="1" dirty="0" err="1" smtClean="0"/>
              <a:t>эксперты</a:t>
            </a:r>
            <a:r>
              <a:rPr lang="en-US" sz="2600" b="1" dirty="0" smtClean="0"/>
              <a:t> ЕГЭ,</a:t>
            </a:r>
            <a:r>
              <a:rPr lang="ru-RU" sz="2600" b="1" dirty="0" smtClean="0"/>
              <a:t>ОГЭ;</a:t>
            </a:r>
          </a:p>
          <a:p>
            <a:r>
              <a:rPr lang="ru-RU" sz="2600" b="1" dirty="0" smtClean="0"/>
              <a:t>18 педагогов</a:t>
            </a:r>
            <a:r>
              <a:rPr lang="en-US" sz="2600" b="1" dirty="0" smtClean="0"/>
              <a:t> </a:t>
            </a:r>
            <a:r>
              <a:rPr lang="ru-RU" sz="2600" b="1" dirty="0" smtClean="0"/>
              <a:t>- члены </a:t>
            </a:r>
            <a:r>
              <a:rPr lang="ru-RU" sz="2600" b="1" dirty="0"/>
              <a:t>экспертных </a:t>
            </a:r>
            <a:r>
              <a:rPr lang="ru-RU" sz="2600" b="1" dirty="0" smtClean="0"/>
              <a:t>групп аттестации </a:t>
            </a:r>
            <a:r>
              <a:rPr lang="ru-RU" sz="2600" b="1" dirty="0" err="1" smtClean="0"/>
              <a:t>педкадров</a:t>
            </a:r>
            <a:r>
              <a:rPr lang="ru-RU" sz="2600" b="1" dirty="0" smtClean="0"/>
              <a:t> на </a:t>
            </a:r>
            <a:r>
              <a:rPr lang="ru-RU" sz="2600" b="1" dirty="0"/>
              <a:t>первую и высшую квалификационные </a:t>
            </a:r>
            <a:r>
              <a:rPr lang="ru-RU" sz="2600" b="1" dirty="0" smtClean="0"/>
              <a:t>категории;</a:t>
            </a:r>
          </a:p>
          <a:p>
            <a:r>
              <a:rPr lang="ru-RU" sz="2600" b="1" dirty="0" smtClean="0"/>
              <a:t>6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педагогов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возглавляют</a:t>
            </a:r>
            <a:r>
              <a:rPr lang="en-US" sz="2600" b="1" dirty="0" smtClean="0"/>
              <a:t> МО </a:t>
            </a:r>
            <a:r>
              <a:rPr lang="en-US" sz="2600" b="1" dirty="0" err="1" smtClean="0"/>
              <a:t>учителей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города</a:t>
            </a:r>
            <a:r>
              <a:rPr lang="ru-RU" sz="2600" b="1" dirty="0" smtClean="0"/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(</a:t>
            </a:r>
            <a:r>
              <a:rPr lang="ru-RU" sz="2600" b="1" dirty="0" err="1" smtClean="0">
                <a:solidFill>
                  <a:srgbClr val="FF0000"/>
                </a:solidFill>
              </a:rPr>
              <a:t>Акутина</a:t>
            </a:r>
            <a:r>
              <a:rPr lang="ru-RU" sz="2600" b="1" dirty="0" smtClean="0">
                <a:solidFill>
                  <a:srgbClr val="FF0000"/>
                </a:solidFill>
              </a:rPr>
              <a:t> И.Б., Артемьева Е.И., Андреева О.Н., Евдокимова А.В., Мергалиева Н.Р., Потапенко М.С.);</a:t>
            </a:r>
          </a:p>
          <a:p>
            <a:r>
              <a:rPr lang="en-US" sz="2600" b="1" dirty="0" err="1" smtClean="0"/>
              <a:t>федеральны</a:t>
            </a:r>
            <a:r>
              <a:rPr lang="ru-RU" sz="2600" b="1" dirty="0" smtClean="0"/>
              <a:t>й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эксперт-тьютор</a:t>
            </a:r>
            <a:r>
              <a:rPr lang="ru-RU" sz="2600" b="1" dirty="0" smtClean="0"/>
              <a:t> ЕГЭ и ОГЭ 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                                                             (Мишин А.В.)</a:t>
            </a:r>
            <a:endParaRPr lang="ru-RU" sz="2600" b="1" dirty="0">
              <a:solidFill>
                <a:srgbClr val="FF0000"/>
              </a:solidFill>
            </a:endParaRPr>
          </a:p>
          <a:p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5574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Национальный проект «Образование»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16832"/>
            <a:ext cx="7704856" cy="4348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создание в образовательной среде к 2024 году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точек роста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профессионального и карьерного лифта педагогических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через</a:t>
            </a:r>
          </a:p>
          <a:p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механизмы 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и восполнения профессиональных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дефицитов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траекторий профессионального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совершенствования;</a:t>
            </a:r>
          </a:p>
          <a:p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непрерывного 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планомерного повышения 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педагогических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работников.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86956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методического сопровождения профессионального роста педагога</a:t>
            </a:r>
            <a:endParaRPr lang="ru-RU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704856" cy="4924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 принимает участие в апробации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примерной программы воспитания в рамках государственного задания Министерства просвещения РФ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научно-методических основ развития воспитательного компонента ФГОС ООО и механизмов его реализации» (Центр стратегии воспитания РАО РФ).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0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14692"/>
            <a:ext cx="8640960" cy="7200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Учителя-призеры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муниципальных конкурсов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2301392"/>
            <a:ext cx="2994468" cy="14078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городского конкурса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«Воплощение идей  ФГОС в педагогической практике»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07016"/>
            <a:ext cx="2607348" cy="3883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30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640960" cy="7200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Учителя-призеры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всероссийских конкурсов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3068960"/>
            <a:ext cx="3960440" cy="17842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конкурса «ФГОС класс» по теме «уровни познавательной деятельности, средства обучения и формы организации урока географии».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93392"/>
            <a:ext cx="2874692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611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72" y="3339493"/>
            <a:ext cx="4824536" cy="30519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620688"/>
            <a:ext cx="3105701" cy="2545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953344" y="502835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Мишин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А.В.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победителем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профессионального конкурса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вошел в топ 30 лучших учителей мира английского языка. Инновационные авторские материалы Мишина А.В. вошли в книгу издательства Экспресс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Паблишинг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229496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F7482-23D8-441E-A5FB-3402FDDDA20F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44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339" y="549274"/>
            <a:ext cx="8245102" cy="2375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Salus infanta suprema lex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Благо ребенка – высший закон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«Успех каждого рождает один общий успех»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1" y="2708920"/>
            <a:ext cx="7979500" cy="34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C0000"/>
                </a:solidFill>
              </a:rPr>
              <a:t>Профессиональный рост учителя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17062"/>
            <a:ext cx="7344816" cy="492442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Внешние формы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роста</a:t>
            </a:r>
            <a:r>
              <a:rPr lang="ru-RU" sz="36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курсах повышения квалификации; подготовка экспертов ГИА;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марафон учебных предметов в Москве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городских методических объединений, постоянно действующих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семинаров, панораме педагогических технологий;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Летней школе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МГУ учителей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учителей иностранных языков;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Межрегиональном клубе «Учитель года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проекте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«Школы городов России – Партнеры Москвы»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Взаимообучение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городов»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4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«Школы городов России – Партнеры Москвы» «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Взаимообучение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городов</a:t>
            </a:r>
            <a:r>
              <a:rPr lang="ru-RU" sz="2800" b="1" dirty="0">
                <a:solidFill>
                  <a:srgbClr val="FF0000"/>
                </a:solidFill>
              </a:rPr>
              <a:t>»</a:t>
            </a:r>
            <a:r>
              <a:rPr lang="ru-RU" dirty="0"/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7564" y="1844824"/>
            <a:ext cx="784887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Головкова Н.Б., Мерзлякова И.А.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участие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мотивирующие школьное пространство образовательных организаций города Москвы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Кудрявцева М.Н., Мерзлякова И.А.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межрегиональной научно-практической конференции «Современное воспитание: смыслы, цели, образы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(Иваново),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Голубева С.В., Харинова Г.В.,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Шмитова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Т.Г.,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Слесарева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Т.В., Исаева А.И.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больших возможностей». Заключительная часть «Развитие всех показателей качества образования школы».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39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МУЗЕЙ ГИМНАЗИИ\СХЕМЫ ИШЦ\Листы работа ве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758"/>
            <a:ext cx="9144001" cy="68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502957"/>
            <a:ext cx="684076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ahoma" pitchFamily="34" charset="0"/>
              </a:rPr>
              <a:t>Профессиональный рост учителя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20887" y="2205898"/>
            <a:ext cx="822960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060848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етняя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МГУ для учителей математики.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961465"/>
            <a:ext cx="3946108" cy="3131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23" y="2205898"/>
            <a:ext cx="3292009" cy="3959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63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" y="0"/>
            <a:ext cx="9144003" cy="6858000"/>
          </a:xfrm>
          <a:prstGeom prst="rect">
            <a:avLst/>
          </a:prstGeom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 rot="-553527">
            <a:off x="252066" y="1527225"/>
            <a:ext cx="8805166" cy="2366804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Головкова Н. Б.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приняла участие во Всероссийской научно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 по теме «Географическое образование в новых реалиях,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межрегиональной ассоциации учителей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в городе Сочи.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4548158" cy="3096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3345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</a:rPr>
              <a:t>Профессиональный рост учителя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" y="0"/>
            <a:ext cx="9144003" cy="6858000"/>
          </a:xfrm>
          <a:prstGeom prst="rect">
            <a:avLst/>
          </a:prstGeom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05566" y="592015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latin typeface="Tahoma" pitchFamily="34" charset="0"/>
              </a:rPr>
              <a:t>Профессиональный рост учителя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-553527">
            <a:off x="616738" y="1706070"/>
            <a:ext cx="8376198" cy="2798696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Мергалиева Н.Р. и Кудрявцева М.Н.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повышение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на 5-м Всероссийском психологическом фестивале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«Другая арт-терапия. Кино- драма- клоун-…» в г. Санкт-Петербург.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49" y="4266958"/>
            <a:ext cx="3131840" cy="2087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4266958"/>
            <a:ext cx="3102445" cy="2068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6" y="4266958"/>
            <a:ext cx="3102443" cy="20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2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4824</TotalTime>
  <Words>1896</Words>
  <Application>Microsoft Office PowerPoint</Application>
  <PresentationFormat>Экран (4:3)</PresentationFormat>
  <Paragraphs>254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Arial</vt:lpstr>
      <vt:lpstr>Calibri</vt:lpstr>
      <vt:lpstr>Garamond</vt:lpstr>
      <vt:lpstr>Impact</vt:lpstr>
      <vt:lpstr>Tahoma</vt:lpstr>
      <vt:lpstr>Times New Roman</vt:lpstr>
      <vt:lpstr>Wingdings</vt:lpstr>
      <vt:lpstr>NewsPrint</vt:lpstr>
      <vt:lpstr>1_Тема Office</vt:lpstr>
      <vt:lpstr>Презентация PowerPoint</vt:lpstr>
      <vt:lpstr>Члены методического совета-руководители кафедр </vt:lpstr>
      <vt:lpstr>Методический совет </vt:lpstr>
      <vt:lpstr>Национальный проект «Образование» </vt:lpstr>
      <vt:lpstr>Профессиональный рост учителя</vt:lpstr>
      <vt:lpstr>В рамках проекта «Школы городов России – Партнеры Москвы» «Взаимообучение городов» </vt:lpstr>
      <vt:lpstr> Профессиональный рост учителя </vt:lpstr>
      <vt:lpstr>Профессиональный рост учителя</vt:lpstr>
      <vt:lpstr>Профессиональный рост учителя</vt:lpstr>
      <vt:lpstr>Профессиональный рост учителя</vt:lpstr>
      <vt:lpstr>Профессиональный рост учителя</vt:lpstr>
      <vt:lpstr>Педагогические советы</vt:lpstr>
      <vt:lpstr> ПЕДАГОГИЧЕСКИЙ  СОВЕТ </vt:lpstr>
      <vt:lpstr> ПЕДАГОГИЧЕСКИЙ  СОВЕТ </vt:lpstr>
      <vt:lpstr> ПЕДАГОГИЧЕСКИЙ  СОВЕТ </vt:lpstr>
      <vt:lpstr>Творческие группы</vt:lpstr>
      <vt:lpstr>Аттестация педагогических работников </vt:lpstr>
      <vt:lpstr>Предъявление педагогами своего опыта работы </vt:lpstr>
      <vt:lpstr> Программа «Преемственность»  </vt:lpstr>
      <vt:lpstr>Школа молодого специалиста</vt:lpstr>
      <vt:lpstr>Предъявление педагогами своего опыта работы </vt:lpstr>
      <vt:lpstr>Предъявление педагогами своего опыта работы </vt:lpstr>
      <vt:lpstr>В рамках проведения декады открытых уроков «Педагог-педагогу» для учителей города провели уроки :  </vt:lpstr>
      <vt:lpstr>Предъявление педагогами своего опыта работы</vt:lpstr>
      <vt:lpstr>Предъявление педагогами своего опыта работы </vt:lpstr>
      <vt:lpstr>Предъявление педагогами своего опыта работы </vt:lpstr>
      <vt:lpstr>Предъявление педагогами своего опыта работы </vt:lpstr>
      <vt:lpstr>Предъявление педагогами своего опыта работы </vt:lpstr>
      <vt:lpstr>Предъявление педагогами своего опыта работы </vt:lpstr>
      <vt:lpstr>Предъявление педагогами своего опыта работы </vt:lpstr>
      <vt:lpstr>Предъявление педагогами своего опыта работы </vt:lpstr>
      <vt:lpstr>Предъявление педагогами своего опыта работы </vt:lpstr>
      <vt:lpstr>Предъявление педагогами своего опыта работы </vt:lpstr>
      <vt:lpstr>Межрегиональный клуб «Учитель года»</vt:lpstr>
      <vt:lpstr>Презентация PowerPoint</vt:lpstr>
      <vt:lpstr>Профессиональный рост учителя</vt:lpstr>
      <vt:lpstr>Наши результаты</vt:lpstr>
      <vt:lpstr>Наши результаты</vt:lpstr>
      <vt:lpstr>Наши результаты</vt:lpstr>
      <vt:lpstr> Результаты методического сопровождения профессионального роста педагога</vt:lpstr>
      <vt:lpstr>Учителя-призеры  муниципальных конкурсов </vt:lpstr>
      <vt:lpstr>Учителя-призеры  всероссийских конкурсов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Мишин</dc:creator>
  <cp:lastModifiedBy>Ирина Белова</cp:lastModifiedBy>
  <cp:revision>273</cp:revision>
  <cp:lastPrinted>2018-08-30T11:11:19Z</cp:lastPrinted>
  <dcterms:created xsi:type="dcterms:W3CDTF">2013-12-08T11:20:30Z</dcterms:created>
  <dcterms:modified xsi:type="dcterms:W3CDTF">2019-08-27T05:34:18Z</dcterms:modified>
</cp:coreProperties>
</file>