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AB28E6-A768-4FCC-9C14-F1F9F464E008}">
  <a:tblStyle styleId="{ACAB28E6-A768-4FCC-9C14-F1F9F464E0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9051" autoAdjust="0"/>
  </p:normalViewPr>
  <p:slideViewPr>
    <p:cSldViewPr snapToGrid="0">
      <p:cViewPr varScale="1">
        <p:scale>
          <a:sx n="101" d="100"/>
          <a:sy n="101" d="100"/>
        </p:scale>
        <p:origin x="77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51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3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cfeeb41f67d50c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cfeeb41f67d50c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74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cfeeb41f67d50c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cfeeb41f67d50c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80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137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459421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662315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0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921874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428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608407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2086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92209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143312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7371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4494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8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Калейдоскоп профессий XXI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636400" cy="30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Квиз “Какие профессии ждут нас завтра”</a:t>
            </a:r>
            <a:endParaRPr dirty="0"/>
          </a:p>
        </p:txBody>
      </p:sp>
      <p:pic>
        <p:nvPicPr>
          <p:cNvPr id="1026" name="Picture 2" descr="Фестиваль “Калейдоскоп профессий – 2022”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69" y="3346089"/>
            <a:ext cx="2794295" cy="17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9509" y="3416427"/>
            <a:ext cx="28113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Над проектом работали: ученики 8е класса </a:t>
            </a:r>
            <a:r>
              <a:rPr lang="ru-RU" sz="1050" dirty="0" err="1"/>
              <a:t>Смородкина</a:t>
            </a:r>
            <a:r>
              <a:rPr lang="ru-RU" sz="1050" dirty="0"/>
              <a:t> Екатерина, </a:t>
            </a:r>
            <a:r>
              <a:rPr lang="ru-RU" sz="1050" dirty="0" err="1"/>
              <a:t>Репич</a:t>
            </a:r>
            <a:r>
              <a:rPr lang="ru-RU" sz="1050" dirty="0"/>
              <a:t> Полина, Ким Ксения, </a:t>
            </a:r>
            <a:r>
              <a:rPr lang="ru-RU" sz="1050" dirty="0" err="1"/>
              <a:t>Куданова</a:t>
            </a:r>
            <a:r>
              <a:rPr lang="ru-RU" sz="1050" dirty="0"/>
              <a:t> Анастасия</a:t>
            </a:r>
          </a:p>
          <a:p>
            <a:r>
              <a:rPr lang="ru-RU" sz="1050" dirty="0"/>
              <a:t>Классный </a:t>
            </a:r>
            <a:r>
              <a:rPr lang="ru-RU" sz="1050"/>
              <a:t>руководитель:</a:t>
            </a:r>
          </a:p>
          <a:p>
            <a:r>
              <a:rPr lang="ru-RU" sz="1050"/>
              <a:t> </a:t>
            </a:r>
            <a:r>
              <a:rPr lang="ru-RU" sz="1050" dirty="0" err="1"/>
              <a:t>Буневич</a:t>
            </a:r>
            <a:r>
              <a:rPr lang="ru-RU" sz="1050" dirty="0"/>
              <a:t> Виктория Романовна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300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Какое слово пропущено в определении?</a:t>
            </a:r>
          </a:p>
          <a:p>
            <a:endParaRPr lang="ru-RU" dirty="0"/>
          </a:p>
          <a:p>
            <a:r>
              <a:rPr lang="ru-RU" sz="2000" dirty="0">
                <a:solidFill>
                  <a:srgbClr val="00B050"/>
                </a:solidFill>
              </a:rPr>
              <a:t>Специалист по </a:t>
            </a:r>
            <a:r>
              <a:rPr lang="ru-RU" sz="2000" dirty="0" err="1">
                <a:solidFill>
                  <a:srgbClr val="00B050"/>
                </a:solidFill>
              </a:rPr>
              <a:t>рециклингу</a:t>
            </a:r>
            <a:r>
              <a:rPr lang="ru-RU" sz="2000" dirty="0">
                <a:solidFill>
                  <a:srgbClr val="00B050"/>
                </a:solidFill>
              </a:rPr>
              <a:t> одежды </a:t>
            </a:r>
            <a:r>
              <a:rPr lang="ru-RU" sz="2000" dirty="0"/>
              <a:t>– это специалист, который безупречно разбирается в ____________, материаловедении и технологии по переработке материалов. Он разрабатывает оптимальные способы переработки старой одежды для того, чтобы вторично ее использовать. </a:t>
            </a:r>
          </a:p>
          <a:p>
            <a:endParaRPr lang="ru-RU" sz="2000" dirty="0"/>
          </a:p>
          <a:p>
            <a:r>
              <a:rPr lang="ru-RU" sz="2000" dirty="0"/>
              <a:t>А) Биологии</a:t>
            </a:r>
          </a:p>
          <a:p>
            <a:r>
              <a:rPr lang="ru-RU" sz="2000" dirty="0"/>
              <a:t>Б) Экологии</a:t>
            </a:r>
          </a:p>
          <a:p>
            <a:r>
              <a:rPr lang="ru-RU" sz="2000" dirty="0"/>
              <a:t>В) Нумерология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70" y="3171331"/>
            <a:ext cx="1512087" cy="14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100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 из новых профессий на рынке труда – </a:t>
            </a:r>
            <a:r>
              <a:rPr lang="ru-RU" i="1" dirty="0">
                <a:solidFill>
                  <a:srgbClr val="00B050"/>
                </a:solidFill>
              </a:rPr>
              <a:t>оценщик интеллектуальной собственности</a:t>
            </a:r>
            <a:r>
              <a:rPr lang="ru-RU" dirty="0"/>
              <a:t>. Какая из представленных картинок лучше всего демонстрирует данную профессию?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4320" y="4146558"/>
            <a:ext cx="694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Оценщик интеллектуальной собственности – это специалист, который определяет стоимость нематериальных активов, например, идеи, бизнес-модели, изобретения и </a:t>
            </a:r>
            <a:r>
              <a:rPr lang="ru-RU" dirty="0" err="1"/>
              <a:t>пр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" y="2070100"/>
            <a:ext cx="2936421" cy="1581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22" y="2117725"/>
            <a:ext cx="2691848" cy="1485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3" y="2136694"/>
            <a:ext cx="1971222" cy="15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200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Составьте из данных букв профессию: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К П О Й И В Р А Т  Н Ы      А Н ТО Р  </a:t>
            </a:r>
            <a:r>
              <a:rPr lang="ru-RU" sz="2000" dirty="0" err="1"/>
              <a:t>Р</a:t>
            </a:r>
            <a:r>
              <a:rPr lang="ru-RU" sz="2000" dirty="0"/>
              <a:t> П О Л О </a:t>
            </a:r>
            <a:r>
              <a:rPr lang="ru-RU" sz="2000" dirty="0" err="1"/>
              <a:t>О</a:t>
            </a:r>
            <a:r>
              <a:rPr lang="ru-RU" sz="2000" dirty="0"/>
              <a:t> Г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4675" y="3341390"/>
            <a:ext cx="809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Корпоративный антрополог – это специалист, который занимается изучением рынков продукции компании антропологическим методом, </a:t>
            </a:r>
          </a:p>
          <a:p>
            <a:r>
              <a:rPr lang="ru-RU" sz="1600" dirty="0"/>
              <a:t>т.е. он повышает уровень связанности компании с целевой аудиторией методом включенного наблюдения.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2537" y="2588389"/>
            <a:ext cx="452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Корпоративный антрополог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8" y="308783"/>
            <a:ext cx="2409106" cy="16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300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B050"/>
                </a:solidFill>
              </a:rPr>
              <a:t>Тайм-брокер – это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А) Специалист, который «ломает время», т.е. распределяет время в зависимости от значимости задач;</a:t>
            </a:r>
          </a:p>
          <a:p>
            <a:r>
              <a:rPr lang="ru-RU" dirty="0"/>
              <a:t>Б) Специалист, «продающий» время других специалистов, находящихся в режиме свободной занятости;</a:t>
            </a:r>
          </a:p>
          <a:p>
            <a:r>
              <a:rPr lang="ru-RU" dirty="0"/>
              <a:t>В) Дежурный, т.е. специалист, который контролирует время прихода сотрудников на работу.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2" y="215769"/>
            <a:ext cx="2064657" cy="1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100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Это медицинский специалист, который осуществляет прием и консультации пациентов с помощью современных средств связи:</a:t>
            </a:r>
          </a:p>
          <a:p>
            <a:endParaRPr lang="ru-RU" dirty="0"/>
          </a:p>
          <a:p>
            <a:endParaRPr lang="ru-RU" sz="2000" dirty="0"/>
          </a:p>
          <a:p>
            <a:r>
              <a:rPr lang="ru-RU" sz="2000" dirty="0"/>
              <a:t>А) Сетевой врач</a:t>
            </a:r>
          </a:p>
          <a:p>
            <a:r>
              <a:rPr lang="ru-RU" sz="2000" dirty="0"/>
              <a:t>Б) </a:t>
            </a:r>
            <a:r>
              <a:rPr lang="ru-RU" sz="2000" dirty="0" err="1"/>
              <a:t>Скайповый</a:t>
            </a:r>
            <a:r>
              <a:rPr lang="ru-RU" sz="2000" dirty="0"/>
              <a:t> медик</a:t>
            </a:r>
          </a:p>
          <a:p>
            <a:r>
              <a:rPr lang="ru-RU" sz="2000" dirty="0"/>
              <a:t>С) Электронный доктор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65" y="2342470"/>
            <a:ext cx="2531836" cy="17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200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Правда ли что:</a:t>
            </a:r>
          </a:p>
          <a:p>
            <a:endParaRPr lang="ru-RU" sz="2800" dirty="0"/>
          </a:p>
          <a:p>
            <a:r>
              <a:rPr lang="ru-RU" sz="2800" dirty="0"/>
              <a:t>Молекулярный диетолог – это специалист по питанию, который может составить рацион питания из блюд молекулярной кухни?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5592" y="332169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ЛОЖЬ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939" y="3721808"/>
            <a:ext cx="7408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Это специалист по питанию, который может составить рацион за счет молекулярного разбора продуктов, </a:t>
            </a:r>
          </a:p>
          <a:p>
            <a:r>
              <a:rPr lang="ru-RU" dirty="0">
                <a:solidFill>
                  <a:srgbClr val="00B050"/>
                </a:solidFill>
              </a:rPr>
              <a:t>готового блюда, сопоставляя их свойства с требованиями организма человека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1184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300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Расшифруй ребус: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связаны биология и этика?</a:t>
            </a:r>
          </a:p>
          <a:p>
            <a:r>
              <a:rPr lang="ru-RU" dirty="0"/>
              <a:t>Чем занимается биоэтик?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839" y="4025245"/>
            <a:ext cx="797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Биоэтик – это специалист, который обеспечивает нормативно-правовые и этические рамки деятельности медицинских и биоинженерных центров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8" y="1644208"/>
            <a:ext cx="1708390" cy="1300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9126" y="926866"/>
            <a:ext cx="1362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,,,,,</a:t>
            </a:r>
          </a:p>
        </p:txBody>
      </p:sp>
      <p:pic>
        <p:nvPicPr>
          <p:cNvPr id="11270" name="Picture 6" descr="картинка кит для детей на белом фоне для детей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04159" y="1480864"/>
            <a:ext cx="3402149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7166" y="1758411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8411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Финиш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700-900</a:t>
            </a:r>
            <a:r>
              <a:rPr lang="ru-RU" sz="1800" dirty="0"/>
              <a:t> – Вы отлично разбираетесь в современных профессиях, осталось только понять чего именно хотите ВЫ!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400-600</a:t>
            </a:r>
            <a:r>
              <a:rPr lang="ru-RU" sz="1800" dirty="0"/>
              <a:t> – Вы имеете неплохое представление об актуальных профессиях, однако стоит изучить эту тему чуть более подробно. Возможно вы откроете для себя много нового!</a:t>
            </a:r>
          </a:p>
          <a:p>
            <a:r>
              <a:rPr lang="ru-RU" sz="1800" dirty="0">
                <a:solidFill>
                  <a:srgbClr val="00B050"/>
                </a:solidFill>
              </a:rPr>
              <a:t>300 и менее </a:t>
            </a:r>
            <a:r>
              <a:rPr lang="ru-RU" sz="1800" dirty="0"/>
              <a:t>– мир современных профессий, как и дно Марианской впадины, еще плохо вами изучено. Но не расстраивайтесь! Сейчас самое время погрузиться в глубины этого мира и исследовать много нового и интересного!</a:t>
            </a:r>
          </a:p>
        </p:txBody>
      </p:sp>
    </p:spTree>
    <p:extLst>
      <p:ext uri="{BB962C8B-B14F-4D97-AF65-F5344CB8AC3E}">
        <p14:creationId xmlns:p14="http://schemas.microsoft.com/office/powerpoint/2010/main" val="27867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400" y="32495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и задачи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25236" y="1152475"/>
            <a:ext cx="6724073" cy="3416400"/>
          </a:xfrm>
        </p:spPr>
        <p:txBody>
          <a:bodyPr>
            <a:normAutofit/>
          </a:bodyPr>
          <a:lstStyle/>
          <a:p>
            <a:r>
              <a:rPr lang="ru-RU" sz="2000" u="sng" dirty="0"/>
              <a:t>Цель: </a:t>
            </a:r>
            <a:r>
              <a:rPr lang="ru-RU" sz="2000" dirty="0"/>
              <a:t>Выявление и определение наиболее актуальных профессий в ближайшем будущем</a:t>
            </a:r>
          </a:p>
          <a:p>
            <a:pPr marL="114300" indent="0">
              <a:buNone/>
            </a:pPr>
            <a:r>
              <a:rPr lang="ru-RU" sz="2000" u="sng" dirty="0"/>
              <a:t>Задачи:</a:t>
            </a:r>
          </a:p>
          <a:p>
            <a:r>
              <a:rPr lang="ru-RU" sz="2000" dirty="0"/>
              <a:t>Проанализировать рынок профессий;</a:t>
            </a:r>
          </a:p>
          <a:p>
            <a:r>
              <a:rPr lang="ru-RU" sz="2000" dirty="0"/>
              <a:t>Изучить особенности новых профессий;</a:t>
            </a:r>
          </a:p>
          <a:p>
            <a:r>
              <a:rPr lang="ru-RU" sz="2000" dirty="0"/>
              <a:t>Расширить представление о труде разных профессий и их общественную значимость</a:t>
            </a:r>
          </a:p>
          <a:p>
            <a:r>
              <a:rPr lang="ru-RU" sz="2000" dirty="0"/>
              <a:t>Формировать представление о ценности труда родителей и их общественную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150973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036" y="67112"/>
            <a:ext cx="6392411" cy="491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55045" y="3526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Изучи сферы и выбери вопрос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aphicFrame>
        <p:nvGraphicFramePr>
          <p:cNvPr id="69" name="Google Shape;69;p15"/>
          <p:cNvGraphicFramePr/>
          <p:nvPr>
            <p:extLst>
              <p:ext uri="{D42A27DB-BD31-4B8C-83A1-F6EECF244321}">
                <p14:modId xmlns:p14="http://schemas.microsoft.com/office/powerpoint/2010/main" val="338716639"/>
              </p:ext>
            </p:extLst>
          </p:nvPr>
        </p:nvGraphicFramePr>
        <p:xfrm>
          <a:off x="1054100" y="1152475"/>
          <a:ext cx="7397172" cy="3068543"/>
        </p:xfrm>
        <a:graphic>
          <a:graphicData uri="http://schemas.openxmlformats.org/drawingml/2006/table">
            <a:tbl>
              <a:tblPr>
                <a:noFill/>
                <a:tableStyleId>{ACAB28E6-A768-4FCC-9C14-F1F9F464E008}</a:tableStyleId>
              </a:tblPr>
              <a:tblGrid>
                <a:gridCol w="246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1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dirty="0">
                          <a:hlinkClick r:id="rId3" action="ppaction://hlinksldjump"/>
                        </a:rPr>
                        <a:t>Промышленность, строительство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4" action="ppaction://hlinksldjump"/>
                        </a:rPr>
                        <a:t>Финансы, менеджмент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5" action="ppaction://hlinksldjump"/>
                        </a:rPr>
                        <a:t>Медицина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6" action="ppaction://hlinksldjump"/>
                        </a:rPr>
                        <a:t>100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7" action="ppaction://hlinksldjump"/>
                        </a:rPr>
                        <a:t>100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8" action="ppaction://hlinksldjump"/>
                        </a:rPr>
                        <a:t>100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9" action="ppaction://hlinksldjump"/>
                        </a:rPr>
                        <a:t>200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10" action="ppaction://hlinksldjump"/>
                        </a:rPr>
                        <a:t>200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11" action="ppaction://hlinksldjump"/>
                        </a:rPr>
                        <a:t>200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12" action="ppaction://hlinksldjump"/>
                        </a:rPr>
                        <a:t>300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13" action="ppaction://hlinksldjump"/>
                        </a:rPr>
                        <a:t>300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dirty="0">
                          <a:hlinkClick r:id="rId14" action="ppaction://hlinksldjump"/>
                        </a:rPr>
                        <a:t>300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7396" y="4692113"/>
            <a:ext cx="1838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15" action="ppaction://hlinksldjump"/>
              </a:rPr>
              <a:t>Финиш</a:t>
            </a:r>
            <a:endParaRPr lang="ru-RU" dirty="0"/>
          </a:p>
        </p:txBody>
      </p:sp>
      <p:pic>
        <p:nvPicPr>
          <p:cNvPr id="2050" name="Picture 2" descr="Вопрос к подлежащему в английском языке | Englishdo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02" y="123852"/>
            <a:ext cx="1577975" cy="10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718" y="41731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Подробнее о сфере промышленности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/>
              <a:t>Производство уходит в развивающиеся страны</a:t>
            </a:r>
            <a:r>
              <a:rPr lang="ru-RU" sz="1800" dirty="0"/>
              <a:t>. </a:t>
            </a:r>
            <a:r>
              <a:rPr lang="ru-RU" sz="1800" dirty="0">
                <a:solidFill>
                  <a:srgbClr val="FF0000"/>
                </a:solidFill>
              </a:rPr>
              <a:t>15 лет назад </a:t>
            </a:r>
            <a:r>
              <a:rPr lang="ru-RU" sz="1800" dirty="0"/>
              <a:t>на долю развивающихся стран приходилось лишь 20% добавленной стоимости в промышленности, сегодня - уже треть. При этом промышленность в развивающихся странах продолжает расти.</a:t>
            </a:r>
          </a:p>
          <a:p>
            <a:endParaRPr lang="ru-RU" sz="1800" b="1" dirty="0"/>
          </a:p>
          <a:p>
            <a:r>
              <a:rPr lang="ru-RU" sz="1800" b="1" dirty="0"/>
              <a:t>Промышленность становится все сложнее.</a:t>
            </a:r>
            <a:r>
              <a:rPr lang="ru-RU" sz="1800" dirty="0"/>
              <a:t> Важная тенденция - вторжение промышленных технологий </a:t>
            </a:r>
            <a:r>
              <a:rPr lang="ru-RU" sz="1800" dirty="0">
                <a:solidFill>
                  <a:srgbClr val="FF0000"/>
                </a:solidFill>
              </a:rPr>
              <a:t>в новые отрасли, вроде IT</a:t>
            </a:r>
            <a:r>
              <a:rPr lang="ru-RU" sz="1800" dirty="0"/>
              <a:t>. Особенно эта тенденция заметна в развитых странах, где, практически, </a:t>
            </a:r>
            <a:r>
              <a:rPr lang="ru-RU" sz="1800" dirty="0">
                <a:solidFill>
                  <a:srgbClr val="FF0000"/>
                </a:solidFill>
              </a:rPr>
              <a:t>не осталось </a:t>
            </a:r>
            <a:r>
              <a:rPr lang="ru-RU" sz="1800" dirty="0"/>
              <a:t>фабрик по производству обуви или одежды.</a:t>
            </a:r>
          </a:p>
          <a:p>
            <a:r>
              <a:rPr lang="ru-RU" sz="1800" dirty="0"/>
              <a:t>В развивающихся странах росли все отрасли производства: </a:t>
            </a:r>
            <a:r>
              <a:rPr lang="ru-RU" sz="1800" dirty="0">
                <a:solidFill>
                  <a:srgbClr val="FF0000"/>
                </a:solidFill>
              </a:rPr>
              <a:t>текстильная, производство металлов и оборудования, медицинской техники</a:t>
            </a:r>
            <a:r>
              <a:rPr lang="ru-RU" sz="1800" dirty="0"/>
              <a:t>. Эти товары производились как для внутреннего пользования, так и на экспорт.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7" name="Picture 2" descr="Рисунки добывающей промышленности - 29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19" y="12377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8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42655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Подробнее о сфере финансов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352009" cy="367814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Финансовый сектор </a:t>
            </a:r>
            <a:r>
              <a:rPr lang="ru-RU" sz="1600" dirty="0"/>
              <a:t>– система экономики, помогающая регулировать перераспределение капитала, направляя его на наиболее востребованные рынком проекты. Общая тенденция в новой экономике — уменьшение числа посредников-людей и замещение их интеллектуальными автоматизированными системами. Поэтому многие профессии финансового сектора (такие </a:t>
            </a:r>
            <a:r>
              <a:rPr lang="ru-RU" sz="1600" dirty="0">
                <a:solidFill>
                  <a:srgbClr val="FF0000"/>
                </a:solidFill>
              </a:rPr>
              <a:t>как бухгалтер или </a:t>
            </a:r>
            <a:r>
              <a:rPr lang="ru-RU" sz="1600" dirty="0" err="1">
                <a:solidFill>
                  <a:srgbClr val="FF0000"/>
                </a:solidFill>
              </a:rPr>
              <a:t>операционист</a:t>
            </a:r>
            <a:r>
              <a:rPr lang="ru-RU" sz="1600" dirty="0"/>
              <a:t>) попадают в число профессий-пенсионеров и в ближайшие годы будут </a:t>
            </a:r>
            <a:r>
              <a:rPr lang="ru-RU" sz="1600" dirty="0">
                <a:solidFill>
                  <a:srgbClr val="FF0000"/>
                </a:solidFill>
              </a:rPr>
              <a:t>постепенно уходить.</a:t>
            </a:r>
            <a:br>
              <a:rPr lang="ru-RU" sz="1600" dirty="0"/>
            </a:br>
            <a:r>
              <a:rPr lang="ru-RU" sz="1600" dirty="0"/>
              <a:t>Тем не менее сфера финансов может дать простор для творчества и оригинального мышления там, где речь идет о финансировании крупных или инновационных проектов, страховании рисков, разработке новых инструментов пенсионного накопления и пр. Кроме того, благодаря Интернету появляются новые финансовые инструменты, такие как </a:t>
            </a:r>
            <a:r>
              <a:rPr lang="ru-RU" sz="1600" u="sng" dirty="0" err="1">
                <a:solidFill>
                  <a:srgbClr val="FF0000"/>
                </a:solidFill>
              </a:rPr>
              <a:t>краудфандинг</a:t>
            </a:r>
            <a:r>
              <a:rPr lang="ru-RU" sz="1600" u="sng" dirty="0">
                <a:solidFill>
                  <a:srgbClr val="FF0000"/>
                </a:solidFill>
              </a:rPr>
              <a:t> и </a:t>
            </a:r>
            <a:r>
              <a:rPr lang="ru-RU" sz="1600" u="sng" dirty="0" err="1">
                <a:solidFill>
                  <a:srgbClr val="FF0000"/>
                </a:solidFill>
              </a:rPr>
              <a:t>краудинвестинг</a:t>
            </a:r>
            <a:r>
              <a:rPr lang="ru-RU" sz="1600" u="sng" dirty="0"/>
              <a:t>, в Сети развиваются новые валюты, основанные на цифровых кодах (</a:t>
            </a:r>
            <a:r>
              <a:rPr lang="ru-RU" sz="1600" u="sng" dirty="0" err="1"/>
              <a:t>криптовалюты</a:t>
            </a:r>
            <a:r>
              <a:rPr lang="ru-RU" sz="1600" u="sng" dirty="0"/>
              <a:t>) и происходят другие интересные процессы.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5122" name="Picture 2" descr="Корпоративные финансы | O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59" y="155518"/>
            <a:ext cx="1674545" cy="11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9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Подробнее о сфере медицины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На фоне пандемии </a:t>
            </a:r>
            <a:r>
              <a:rPr lang="ru-RU" sz="1600" dirty="0">
                <a:solidFill>
                  <a:srgbClr val="FF0000"/>
                </a:solidFill>
              </a:rPr>
              <a:t>искусственный интеллект </a:t>
            </a:r>
            <a:r>
              <a:rPr lang="ru-RU" sz="1600" dirty="0"/>
              <a:t>стал одной из самых востребованных технологий – начиная от повышения точности анализа результатов диагностики и до возможности иметь личного медицинского ассистента в своем смартфоне.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 сфере медицины работают тысячи компаний, создающих продукты на базе ИИ. Лидерами отрасли в применении цифровых решений стали </a:t>
            </a:r>
            <a:r>
              <a:rPr lang="ru-RU" sz="1600" dirty="0" err="1">
                <a:solidFill>
                  <a:srgbClr val="FF0000"/>
                </a:solidFill>
              </a:rPr>
              <a:t>онко</a:t>
            </a:r>
            <a:r>
              <a:rPr lang="ru-RU" sz="1600" dirty="0">
                <a:solidFill>
                  <a:srgbClr val="FF0000"/>
                </a:solidFill>
              </a:rPr>
              <a:t>-, </a:t>
            </a:r>
            <a:r>
              <a:rPr lang="ru-RU" sz="1600" dirty="0" err="1">
                <a:solidFill>
                  <a:srgbClr val="FF0000"/>
                </a:solidFill>
              </a:rPr>
              <a:t>кардио</a:t>
            </a:r>
            <a:r>
              <a:rPr lang="ru-RU" sz="1600" dirty="0">
                <a:solidFill>
                  <a:srgbClr val="FF0000"/>
                </a:solidFill>
              </a:rPr>
              <a:t>- и </a:t>
            </a:r>
            <a:r>
              <a:rPr lang="ru-RU" sz="1600" dirty="0" err="1">
                <a:solidFill>
                  <a:srgbClr val="FF0000"/>
                </a:solidFill>
              </a:rPr>
              <a:t>нейрорентгенология</a:t>
            </a:r>
            <a:r>
              <a:rPr lang="ru-RU" sz="1600" dirty="0">
                <a:solidFill>
                  <a:srgbClr val="FF0000"/>
                </a:solidFill>
              </a:rPr>
              <a:t>. </a:t>
            </a:r>
            <a:r>
              <a:rPr lang="ru-RU" sz="1600" dirty="0"/>
              <a:t>Алгоритмы ИИ значительно </a:t>
            </a:r>
            <a:r>
              <a:rPr lang="ru-RU" sz="1600" dirty="0">
                <a:solidFill>
                  <a:srgbClr val="FF0000"/>
                </a:solidFill>
              </a:rPr>
              <a:t>упрощают работу медиков</a:t>
            </a:r>
            <a:r>
              <a:rPr lang="ru-RU" sz="1600" dirty="0"/>
              <a:t>, автоматизируя трудоемкие задачи. </a:t>
            </a:r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Медицина будущего будет максимально персонализированной и превентивной. Будет создана </a:t>
            </a:r>
            <a:r>
              <a:rPr lang="ru-RU" sz="1600" dirty="0">
                <a:solidFill>
                  <a:srgbClr val="FF0000"/>
                </a:solidFill>
              </a:rPr>
              <a:t>единая медицинская карта</a:t>
            </a:r>
            <a:r>
              <a:rPr lang="ru-RU" sz="1600" dirty="0"/>
              <a:t>, которая будет хранить данные о здоровье и болезнях человека начиная с момента внутриутробной жизни.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6146" name="Picture 2" descr="Мобильные приложения в современной медиц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79" y="131112"/>
            <a:ext cx="1021363" cy="10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100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Программист электронных рецептов одежды – это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А) Программист, который создает ПО и приложения для конструирования в цифровой среде одежды, которая впоследствии изготавливается на 3</a:t>
            </a:r>
            <a:r>
              <a:rPr lang="en-US" dirty="0"/>
              <a:t>D-</a:t>
            </a:r>
            <a:r>
              <a:rPr lang="ru-RU" dirty="0"/>
              <a:t>принтере</a:t>
            </a:r>
          </a:p>
          <a:p>
            <a:pPr>
              <a:lnSpc>
                <a:spcPct val="150000"/>
              </a:lnSpc>
            </a:pPr>
            <a:r>
              <a:rPr lang="ru-RU" dirty="0"/>
              <a:t>Б) Программист, который создает рецепты одежды и загружает их на облако, из которого дизайнеры могут скачать их и использовать в работе.</a:t>
            </a:r>
          </a:p>
          <a:p>
            <a:pPr>
              <a:lnSpc>
                <a:spcPct val="150000"/>
              </a:lnSpc>
            </a:pPr>
            <a:r>
              <a:rPr lang="ru-RU" dirty="0"/>
              <a:t>В) Специалист, который создает рецепты «съедобной одежды». В своей работе он использует рисовую бумагу, водоросли, тыквенные очистки и даже листья капусты.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7170" name="Picture 2" descr="Косвенные вопросы в английском языке | English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3862812"/>
            <a:ext cx="1426482" cy="11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200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216" y="1152475"/>
            <a:ext cx="8630816" cy="3416400"/>
          </a:xfrm>
        </p:spPr>
        <p:txBody>
          <a:bodyPr/>
          <a:lstStyle/>
          <a:p>
            <a:r>
              <a:rPr lang="ru-RU" b="1" dirty="0"/>
              <a:t>Подберите термин к данному определению:</a:t>
            </a:r>
          </a:p>
          <a:p>
            <a:endParaRPr lang="ru-RU" dirty="0"/>
          </a:p>
          <a:p>
            <a:endParaRPr lang="ru-RU" sz="1800" i="1" dirty="0"/>
          </a:p>
          <a:p>
            <a:pPr marL="114300" indent="0">
              <a:buNone/>
            </a:pPr>
            <a:r>
              <a:rPr lang="ru-RU" sz="1800" i="1" dirty="0"/>
              <a:t>	«Специалист, который занимается проектированием зданий, обладающих высокой 	</a:t>
            </a:r>
            <a:r>
              <a:rPr lang="ru-RU" sz="1800" i="1" dirty="0" err="1"/>
              <a:t>энергоэффективностью</a:t>
            </a:r>
            <a:r>
              <a:rPr lang="ru-RU" sz="1800" i="1" dirty="0"/>
              <a:t>, способных на месте вырабатывать энергию из возобновляемых источников и потреблять ее в равном количестве в течение года »</a:t>
            </a:r>
          </a:p>
          <a:p>
            <a:pPr marL="114300" indent="0">
              <a:buNone/>
            </a:pPr>
            <a:endParaRPr lang="ru-RU" sz="1800" i="1" dirty="0"/>
          </a:p>
          <a:p>
            <a:pPr marL="114300" indent="0">
              <a:buNone/>
            </a:pPr>
            <a:r>
              <a:rPr lang="ru-RU" sz="1800" dirty="0"/>
              <a:t>А) Архитектор домов из «нулевых»;</a:t>
            </a:r>
          </a:p>
          <a:p>
            <a:pPr marL="114300" indent="0">
              <a:buNone/>
            </a:pPr>
            <a:r>
              <a:rPr lang="ru-RU" sz="1800" dirty="0"/>
              <a:t>Б) Архитектор «энергичных» домов;</a:t>
            </a:r>
          </a:p>
          <a:p>
            <a:pPr marL="114300" indent="0">
              <a:buNone/>
            </a:pPr>
            <a:r>
              <a:rPr lang="ru-RU" sz="1800" dirty="0"/>
              <a:t>В) Архитектор «</a:t>
            </a:r>
            <a:r>
              <a:rPr lang="ru-RU" sz="1800" dirty="0" err="1"/>
              <a:t>энергонулевых</a:t>
            </a:r>
            <a:r>
              <a:rPr lang="ru-RU" sz="1800" dirty="0"/>
              <a:t>» домов.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46" y="47313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97325"/>
            <a:ext cx="2085521" cy="13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146</TotalTime>
  <Words>1028</Words>
  <Application>Microsoft Office PowerPoint</Application>
  <PresentationFormat>Экран (16:9)</PresentationFormat>
  <Paragraphs>125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Franklin Gothic Book</vt:lpstr>
      <vt:lpstr>Crop</vt:lpstr>
      <vt:lpstr>Калейдоскоп профессий XXI</vt:lpstr>
      <vt:lpstr>Цель и задачи проекта</vt:lpstr>
      <vt:lpstr>Презентация PowerPoint</vt:lpstr>
      <vt:lpstr>Изучи сферы и выбери вопрос</vt:lpstr>
      <vt:lpstr>Подробнее о сфере промышленности</vt:lpstr>
      <vt:lpstr>Подробнее о сфере финансов</vt:lpstr>
      <vt:lpstr>Подробнее о сфере медицины </vt:lpstr>
      <vt:lpstr> 100</vt:lpstr>
      <vt:lpstr> 200</vt:lpstr>
      <vt:lpstr> 300</vt:lpstr>
      <vt:lpstr> 100</vt:lpstr>
      <vt:lpstr> 200</vt:lpstr>
      <vt:lpstr> 300</vt:lpstr>
      <vt:lpstr> 100</vt:lpstr>
      <vt:lpstr> 200</vt:lpstr>
      <vt:lpstr> 300</vt:lpstr>
      <vt:lpstr> Финиш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 профессий XXI</dc:title>
  <dc:creator>214</dc:creator>
  <cp:lastModifiedBy>НР</cp:lastModifiedBy>
  <cp:revision>19</cp:revision>
  <dcterms:modified xsi:type="dcterms:W3CDTF">2023-04-10T06:34:45Z</dcterms:modified>
</cp:coreProperties>
</file>