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60" r:id="rId5"/>
    <p:sldId id="298" r:id="rId6"/>
    <p:sldId id="305" r:id="rId7"/>
    <p:sldId id="283" r:id="rId8"/>
    <p:sldId id="288" r:id="rId9"/>
    <p:sldId id="294" r:id="rId10"/>
    <p:sldId id="300" r:id="rId11"/>
    <p:sldId id="295" r:id="rId12"/>
    <p:sldId id="306" r:id="rId13"/>
    <p:sldId id="307" r:id="rId14"/>
    <p:sldId id="308" r:id="rId15"/>
    <p:sldId id="269" r:id="rId16"/>
    <p:sldId id="272" r:id="rId17"/>
    <p:sldId id="296" r:id="rId18"/>
    <p:sldId id="301" r:id="rId19"/>
    <p:sldId id="303" r:id="rId20"/>
    <p:sldId id="284" r:id="rId21"/>
    <p:sldId id="297" r:id="rId22"/>
    <p:sldId id="276" r:id="rId23"/>
    <p:sldId id="292" r:id="rId24"/>
    <p:sldId id="304" r:id="rId25"/>
    <p:sldId id="309" r:id="rId26"/>
    <p:sldId id="293" r:id="rId27"/>
    <p:sldId id="27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45" autoAdjust="0"/>
  </p:normalViewPr>
  <p:slideViewPr>
    <p:cSldViewPr>
      <p:cViewPr varScale="1">
        <p:scale>
          <a:sx n="67" d="100"/>
          <a:sy n="67" d="100"/>
        </p:scale>
        <p:origin x="43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1147-2BD1-4751-85B9-13065155A96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E28-F06B-4A76-A6E3-EE4E8DA33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1147-2BD1-4751-85B9-13065155A96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E28-F06B-4A76-A6E3-EE4E8DA33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1147-2BD1-4751-85B9-13065155A96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E28-F06B-4A76-A6E3-EE4E8DA33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1147-2BD1-4751-85B9-13065155A96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E28-F06B-4A76-A6E3-EE4E8DA33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1147-2BD1-4751-85B9-13065155A96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E28-F06B-4A76-A6E3-EE4E8DA33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1147-2BD1-4751-85B9-13065155A96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E28-F06B-4A76-A6E3-EE4E8DA33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1147-2BD1-4751-85B9-13065155A96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E28-F06B-4A76-A6E3-EE4E8DA33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1147-2BD1-4751-85B9-13065155A96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E28-F06B-4A76-A6E3-EE4E8DA33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1147-2BD1-4751-85B9-13065155A96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E28-F06B-4A76-A6E3-EE4E8DA33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1147-2BD1-4751-85B9-13065155A96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E28-F06B-4A76-A6E3-EE4E8DA331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1147-2BD1-4751-85B9-13065155A96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CE84E28-F06B-4A76-A6E3-EE4E8DA331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6B91147-2BD1-4751-85B9-13065155A96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CE84E28-F06B-4A76-A6E3-EE4E8DA3317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692696"/>
            <a:ext cx="8458200" cy="1222375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Сводный годовой отчет 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2852936"/>
            <a:ext cx="8458200" cy="2520280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6000" b="1" dirty="0" smtClean="0"/>
              <a:t>по расходованию  привлеченных средств общественной организации «Перспектива» </a:t>
            </a:r>
          </a:p>
          <a:p>
            <a:pPr algn="ctr"/>
            <a:r>
              <a:rPr lang="ru-RU" sz="6000" b="1" dirty="0" smtClean="0"/>
              <a:t>за 2018 – 2019 учебный год</a:t>
            </a:r>
          </a:p>
          <a:p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52536" y="769938"/>
            <a:ext cx="83383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002060"/>
                </a:solidFill>
              </a:rPr>
              <a:t>- </a:t>
            </a:r>
            <a:r>
              <a:rPr lang="ru-RU" sz="2800" b="1" dirty="0">
                <a:solidFill>
                  <a:srgbClr val="002060"/>
                </a:solidFill>
              </a:rPr>
              <a:t>м</a:t>
            </a:r>
            <a:r>
              <a:rPr lang="ru-RU" sz="2800" b="1" dirty="0" smtClean="0">
                <a:solidFill>
                  <a:srgbClr val="002060"/>
                </a:solidFill>
              </a:rPr>
              <a:t>онтаж светодиодных светильников в мастерских –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24 720 </a:t>
            </a:r>
            <a:r>
              <a:rPr lang="ru-RU" sz="2800" b="1" dirty="0" smtClean="0">
                <a:solidFill>
                  <a:srgbClr val="002060"/>
                </a:solidFill>
              </a:rPr>
              <a:t>руб.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AutoShape 2" descr="https://1.downloader.disk.yandex.ru/preview/c3a1282ed24658ee62e3fae4218f085d/mpfs/8g-m0MO7udRd0p-j1w5OT-gP1MTZQ8Q31O36VRzq93UpvT2kRMGXCkMTsfxHSdY7ldCdCW8XLZORiGwc9_GyAQ%3D%3D?uid=17417602&amp;filename=IMG3317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https://1.downloader.disk.yandex.ru/preview/2c5475afe7cee8273ab0d01a8af3a840/mpfs/3FrxjECyQNiH1z__RpR1lzB0RCRCshWvAnhQvku28XNz1fNQ36AYD9loIP4v1QWrFTbsBegFqeQ_kkUsR7pQrQ%3D%3D?uid=17417602&amp;filename=IMG3365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1" descr="https://1.downloader.disk.yandex.ru/preview/fc429b34bd57bb07e0b0f2d03add2ac7/mpfs/3ubD9Zdm322MeSp1g9z3Dz1D54KDQsOJtu3gQwp7U2TIYRLxZhoP815Zb2p20oPwskEAmkQ4kXOg0TR8ZsXayQ%3D%3D?uid=17417602&amp;filename=IMG3319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7" descr="https://3.downloader.disk.yandex.ru/preview/c6074d7547d0bd5b236979594b5151d9/mpfs/RquXPGxTtgcIwzu62-_0m-2P1_Oxxm5rur0I1U3RM_gV1-DusfYLLP5QsUOfVTkEiWA1mh1CVGY-pDJeYoVvIg%3D%3D?uid=17417602&amp;filename=IMG3383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4690" y="2449431"/>
            <a:ext cx="4365104" cy="32738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13" y="2362462"/>
            <a:ext cx="4464497" cy="334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8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082" y="612729"/>
            <a:ext cx="83383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002060"/>
                </a:solidFill>
              </a:rPr>
              <a:t>- приобретение строительных материалов и проведение текущих ремонтных работ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AutoShape 2" descr="https://1.downloader.disk.yandex.ru/preview/c3a1282ed24658ee62e3fae4218f085d/mpfs/8g-m0MO7udRd0p-j1w5OT-gP1MTZQ8Q31O36VRzq93UpvT2kRMGXCkMTsfxHSdY7ldCdCW8XLZORiGwc9_GyAQ%3D%3D?uid=17417602&amp;filename=IMG3317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https://1.downloader.disk.yandex.ru/preview/2c5475afe7cee8273ab0d01a8af3a840/mpfs/3FrxjECyQNiH1z__RpR1lzB0RCRCshWvAnhQvku28XNz1fNQ36AYD9loIP4v1QWrFTbsBegFqeQ_kkUsR7pQrQ%3D%3D?uid=17417602&amp;filename=IMG3365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1" descr="https://1.downloader.disk.yandex.ru/preview/fc429b34bd57bb07e0b0f2d03add2ac7/mpfs/3ubD9Zdm322MeSp1g9z3Dz1D54KDQsOJtu3gQwp7U2TIYRLxZhoP815Zb2p20oPwskEAmkQ4kXOg0TR8ZsXayQ%3D%3D?uid=17417602&amp;filename=IMG3319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7" descr="https://3.downloader.disk.yandex.ru/preview/c6074d7547d0bd5b236979594b5151d9/mpfs/RquXPGxTtgcIwzu62-_0m-2P1_Oxxm5rur0I1U3RM_gV1-DusfYLLP5QsUOfVTkEiWA1mh1CVGY-pDJeYoVvIg%3D%3D?uid=17417602&amp;filename=IMG3383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9393" y="2211461"/>
            <a:ext cx="4759413" cy="35695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760" y="2213178"/>
            <a:ext cx="4773149" cy="357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8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082" y="612729"/>
            <a:ext cx="83383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002060"/>
                </a:solidFill>
              </a:rPr>
              <a:t>- приобретение строительных материалов и проведение текущих ремонтных работ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AutoShape 2" descr="https://1.downloader.disk.yandex.ru/preview/c3a1282ed24658ee62e3fae4218f085d/mpfs/8g-m0MO7udRd0p-j1w5OT-gP1MTZQ8Q31O36VRzq93UpvT2kRMGXCkMTsfxHSdY7ldCdCW8XLZORiGwc9_GyAQ%3D%3D?uid=17417602&amp;filename=IMG3317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https://1.downloader.disk.yandex.ru/preview/2c5475afe7cee8273ab0d01a8af3a840/mpfs/3FrxjECyQNiH1z__RpR1lzB0RCRCshWvAnhQvku28XNz1fNQ36AYD9loIP4v1QWrFTbsBegFqeQ_kkUsR7pQrQ%3D%3D?uid=17417602&amp;filename=IMG3365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1" descr="https://1.downloader.disk.yandex.ru/preview/fc429b34bd57bb07e0b0f2d03add2ac7/mpfs/3ubD9Zdm322MeSp1g9z3Dz1D54KDQsOJtu3gQwp7U2TIYRLxZhoP815Zb2p20oPwskEAmkQ4kXOg0TR8ZsXayQ%3D%3D?uid=17417602&amp;filename=IMG3319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7" descr="https://3.downloader.disk.yandex.ru/preview/c6074d7547d0bd5b236979594b5151d9/mpfs/RquXPGxTtgcIwzu62-_0m-2P1_Oxxm5rur0I1U3RM_gV1-DusfYLLP5QsUOfVTkEiWA1mh1CVGY-pDJeYoVvIg%3D%3D?uid=17417602&amp;filename=IMG3383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8" y="3717032"/>
            <a:ext cx="2094446" cy="2824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661" y="1714427"/>
            <a:ext cx="1836122" cy="2476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1354" y="4108539"/>
            <a:ext cx="2780926" cy="2085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9188" y="1937880"/>
            <a:ext cx="2968353" cy="2226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300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082" y="612729"/>
            <a:ext cx="83383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002060"/>
                </a:solidFill>
              </a:rPr>
              <a:t>- приобретение строительных материалов и проведение текущих ремонтных работ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AutoShape 2" descr="https://1.downloader.disk.yandex.ru/preview/c3a1282ed24658ee62e3fae4218f085d/mpfs/8g-m0MO7udRd0p-j1w5OT-gP1MTZQ8Q31O36VRzq93UpvT2kRMGXCkMTsfxHSdY7ldCdCW8XLZORiGwc9_GyAQ%3D%3D?uid=17417602&amp;filename=IMG3317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https://1.downloader.disk.yandex.ru/preview/2c5475afe7cee8273ab0d01a8af3a840/mpfs/3FrxjECyQNiH1z__RpR1lzB0RCRCshWvAnhQvku28XNz1fNQ36AYD9loIP4v1QWrFTbsBegFqeQ_kkUsR7pQrQ%3D%3D?uid=17417602&amp;filename=IMG3365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1" descr="https://1.downloader.disk.yandex.ru/preview/fc429b34bd57bb07e0b0f2d03add2ac7/mpfs/3ubD9Zdm322MeSp1g9z3Dz1D54KDQsOJtu3gQwp7U2TIYRLxZhoP815Zb2p20oPwskEAmkQ4kXOg0TR8ZsXayQ%3D%3D?uid=17417602&amp;filename=IMG3319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7" descr="https://3.downloader.disk.yandex.ru/preview/c6074d7547d0bd5b236979594b5151d9/mpfs/RquXPGxTtgcIwzu62-_0m-2P1_Oxxm5rur0I1U3RM_gV1-DusfYLLP5QsUOfVTkEiWA1mh1CVGY-pDJeYoVvIg%3D%3D?uid=17417602&amp;filename=IMG3383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700" y="1948511"/>
            <a:ext cx="3053394" cy="2290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8904" y="1948512"/>
            <a:ext cx="3053394" cy="2290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7055" y="1978677"/>
            <a:ext cx="2972949" cy="2229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5903" y="4425072"/>
            <a:ext cx="2783995" cy="2087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8563" y="4406686"/>
            <a:ext cx="2636912" cy="1977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723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857232"/>
            <a:ext cx="8338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002060"/>
                </a:solidFill>
              </a:rPr>
              <a:t>- приобретение </a:t>
            </a:r>
            <a:r>
              <a:rPr lang="ru-RU" sz="2800" b="1" dirty="0">
                <a:solidFill>
                  <a:srgbClr val="002060"/>
                </a:solidFill>
              </a:rPr>
              <a:t>строительных материалов </a:t>
            </a:r>
            <a:r>
              <a:rPr lang="ru-RU" sz="2800" b="1" dirty="0" smtClean="0">
                <a:solidFill>
                  <a:srgbClr val="002060"/>
                </a:solidFill>
              </a:rPr>
              <a:t>и проведение ремонтных работ</a:t>
            </a:r>
            <a:endParaRPr lang="ru-RU" sz="2800" b="1" dirty="0">
              <a:solidFill>
                <a:srgbClr val="002060"/>
              </a:solidFill>
            </a:endParaRPr>
          </a:p>
          <a:p>
            <a:pPr algn="r"/>
            <a:r>
              <a:rPr lang="ru-RU" sz="2800" b="1" dirty="0" smtClean="0">
                <a:solidFill>
                  <a:srgbClr val="002060"/>
                </a:solidFill>
              </a:rPr>
              <a:t>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AutoShape 2" descr="https://1.downloader.disk.yandex.ru/preview/c3a1282ed24658ee62e3fae4218f085d/mpfs/8g-m0MO7udRd0p-j1w5OT-gP1MTZQ8Q31O36VRzq93UpvT2kRMGXCkMTsfxHSdY7ldCdCW8XLZORiGwc9_GyAQ%3D%3D?uid=17417602&amp;filename=IMG3317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https://1.downloader.disk.yandex.ru/preview/2c5475afe7cee8273ab0d01a8af3a840/mpfs/3FrxjECyQNiH1z__RpR1lzB0RCRCshWvAnhQvku28XNz1fNQ36AYD9loIP4v1QWrFTbsBegFqeQ_kkUsR7pQrQ%3D%3D?uid=17417602&amp;filename=IMG3365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1" descr="https://1.downloader.disk.yandex.ru/preview/fc429b34bd57bb07e0b0f2d03add2ac7/mpfs/3ubD9Zdm322MeSp1g9z3Dz1D54KDQsOJtu3gQwp7U2TIYRLxZhoP815Zb2p20oPwskEAmkQ4kXOg0TR8ZsXayQ%3D%3D?uid=17417602&amp;filename=IMG3319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7" descr="https://3.downloader.disk.yandex.ru/preview/c6074d7547d0bd5b236979594b5151d9/mpfs/RquXPGxTtgcIwzu62-_0m-2P1_Oxxm5rur0I1U3RM_gV1-DusfYLLP5QsUOfVTkEiWA1mh1CVGY-pDJeYoVvIg%3D%3D?uid=17417602&amp;filename=IMG3383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75" y="4300883"/>
            <a:ext cx="1823296" cy="2441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H:\конференция 2017\IMG_04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6306" y="4300883"/>
            <a:ext cx="1763688" cy="2351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H:\конференция 2017\IMG_02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248" y="1802586"/>
            <a:ext cx="3258678" cy="2444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 descr="E:\2016-2017\фото для конференции\IMG_02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2051" y="1802586"/>
            <a:ext cx="3194255" cy="2395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3" descr="E:\2016-2017\фото для конференции\IMG_02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05742" y="4359564"/>
            <a:ext cx="3098324" cy="2323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7985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528" y="1589497"/>
            <a:ext cx="8280920" cy="5268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Итого ремонт помещений гимназии: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4614863" y="1700213"/>
            <a:ext cx="4529137" cy="107156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900" b="1" dirty="0" smtClean="0">
                <a:latin typeface="+mj-lt"/>
              </a:rPr>
              <a:t>1 </a:t>
            </a:r>
            <a:r>
              <a:rPr lang="ru-RU" sz="3900" b="1" smtClean="0">
                <a:latin typeface="+mj-lt"/>
              </a:rPr>
              <a:t>193 576, 76</a:t>
            </a:r>
            <a:endParaRPr lang="ru-RU" sz="3900" b="1" dirty="0" smtClean="0">
              <a:latin typeface="+mj-lt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+mj-lt"/>
              </a:rPr>
              <a:t>рублей</a:t>
            </a:r>
            <a:endParaRPr lang="ru-RU" sz="36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79512" y="620688"/>
            <a:ext cx="85011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</a:rPr>
              <a:t>3. Приобретени</a:t>
            </a:r>
            <a:r>
              <a:rPr lang="ru-RU" sz="3600" b="1" dirty="0" smtClean="0">
                <a:latin typeface="+mj-lt"/>
                <a:ea typeface="Times New Roman" pitchFamily="18" charset="0"/>
              </a:rPr>
              <a:t>е и настил линолеума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88144" y="5949280"/>
            <a:ext cx="3371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76 038,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92" y="1634416"/>
            <a:ext cx="2727281" cy="2045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1780" y="3597882"/>
            <a:ext cx="2687313" cy="2015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3432" y="1504653"/>
            <a:ext cx="2693024" cy="2019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7684" y="4273896"/>
            <a:ext cx="2726722" cy="2045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51520" y="764704"/>
            <a:ext cx="85011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</a:rPr>
              <a:t>4. Улучшение учебного процесса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3651" y="1906242"/>
            <a:ext cx="3715291" cy="2786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8877" y="1852032"/>
            <a:ext cx="3527977" cy="2645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7117" y="3353569"/>
            <a:ext cx="4005064" cy="3003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78069" y="188640"/>
            <a:ext cx="85011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</a:rPr>
              <a:t>4. Улучшение учебного процесса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r="18265"/>
          <a:stretch/>
        </p:blipFill>
        <p:spPr>
          <a:xfrm rot="5400000">
            <a:off x="5470706" y="988509"/>
            <a:ext cx="2851626" cy="2776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82343"/>
            <a:ext cx="3376234" cy="2532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73591"/>
            <a:ext cx="3408493" cy="2556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36815"/>
            <a:ext cx="3573623" cy="2680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51520" y="548680"/>
            <a:ext cx="85011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</a:rPr>
              <a:t>4. Улучшение учебного процесса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0102" y="2003982"/>
            <a:ext cx="4941168" cy="37058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8370" y="2030422"/>
            <a:ext cx="4941168" cy="3705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340768"/>
            <a:ext cx="8229600" cy="158417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/>
              <a:t>Общий объем  привлеченных  средств</a:t>
            </a:r>
            <a:r>
              <a:rPr lang="ru-RU" dirty="0" smtClean="0"/>
              <a:t> –   </a:t>
            </a:r>
            <a:r>
              <a:rPr lang="ru-RU" b="1" dirty="0"/>
              <a:t>2 645 749, 41 руб.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3356992"/>
            <a:ext cx="8964488" cy="432048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>
                <a:solidFill>
                  <a:srgbClr val="0070C0"/>
                </a:solidFill>
                <a:latin typeface="+mj-lt"/>
              </a:rPr>
              <a:t>В том числе: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входящий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остаток на 01.09.2018 - 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58 600, 67 руб.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благотворительные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взносы -        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657 248, 74 руб.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благотворительная помощь -  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550 000 руб.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благотворительные взносы на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 литературы - 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379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900 руб.    </a:t>
            </a:r>
          </a:p>
          <a:p>
            <a:pPr>
              <a:lnSpc>
                <a:spcPct val="170000"/>
              </a:lnSpc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908720"/>
            <a:ext cx="81847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b="1" dirty="0" smtClean="0">
                <a:latin typeface="Arial Black" pitchFamily="34" charset="0"/>
              </a:rPr>
              <a:t>Итого у</a:t>
            </a:r>
            <a:r>
              <a:rPr lang="ru-RU" sz="2800" b="1" dirty="0" smtClean="0">
                <a:latin typeface="Arial Black" pitchFamily="34" charset="0"/>
                <a:ea typeface="Times New Roman" pitchFamily="18" charset="0"/>
              </a:rPr>
              <a:t>лучшение </a:t>
            </a:r>
            <a:r>
              <a:rPr lang="ru-RU" sz="2800" b="1" dirty="0">
                <a:latin typeface="Arial Black" pitchFamily="34" charset="0"/>
                <a:ea typeface="Times New Roman" pitchFamily="18" charset="0"/>
              </a:rPr>
              <a:t>учебного процесса</a:t>
            </a:r>
            <a:endParaRPr lang="ru-RU" sz="2800" dirty="0">
              <a:latin typeface="Arial Black" pitchFamily="34" charset="0"/>
            </a:endParaRPr>
          </a:p>
          <a:p>
            <a:pPr algn="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105 878 </a:t>
            </a:r>
            <a:r>
              <a:rPr lang="ru-RU" sz="2800" b="1" dirty="0" smtClean="0">
                <a:latin typeface="+mj-lt"/>
              </a:rPr>
              <a:t>руб.</a:t>
            </a:r>
            <a:endParaRPr lang="ru-RU" sz="2800" b="1" dirty="0">
              <a:latin typeface="+mj-lt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6903" y="1844824"/>
            <a:ext cx="6639166" cy="448690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073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571472" y="500042"/>
            <a:ext cx="750095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5. Приобретение учебной литературы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6021288"/>
            <a:ext cx="46131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Итого: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373 067, 97 </a:t>
            </a:r>
            <a:r>
              <a:rPr lang="ru-RU" sz="4000" b="1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рублей</a:t>
            </a:r>
            <a:endParaRPr lang="ru-RU" sz="28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958" y="1738274"/>
            <a:ext cx="3312368" cy="4215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080" y="1738274"/>
            <a:ext cx="3224303" cy="4299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2699792" y="357166"/>
            <a:ext cx="59497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6. Благоустройство быта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2" name="AutoShape 2" descr="https://4.downloader.disk.yandex.ru/preview/e1b49df83fe0284f023609d3e8715a8f/mpfs/mZaLZTnACuU0PTBbvzgdmq9NNnSOBEO2KNc2M8cndDslFfx5cjRZLjZcUpHTTEdAgU_uzwM0aTx_UqMlbb7mBA%3D%3D?uid=17417602&amp;filename=IMG3398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9" descr="https://4.downloader.disk.yandex.ru/preview/48b6d4f5c9a0367be9bf381909b6e148/mpfs/B8eq8ANLD8ipIM8FrSR6AxuT-XIrqA9oWKHazhAS4xwMHg4_hxIEPbXbF1-dOiECO8B8JYgfVPQS4uOzxDNBAA%3D%3D?uid=17417602&amp;filename=IMG3342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239737"/>
            <a:ext cx="3530150" cy="3501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003497"/>
            <a:ext cx="319048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823" y="675847"/>
            <a:ext cx="3896145" cy="4732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2627784" y="692696"/>
            <a:ext cx="59497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6. Благоустройство быта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2" name="AutoShape 2" descr="https://4.downloader.disk.yandex.ru/preview/e1b49df83fe0284f023609d3e8715a8f/mpfs/mZaLZTnACuU0PTBbvzgdmq9NNnSOBEO2KNc2M8cndDslFfx5cjRZLjZcUpHTTEdAgU_uzwM0aTx_UqMlbb7mBA%3D%3D?uid=17417602&amp;filename=IMG3398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9" descr="https://4.downloader.disk.yandex.ru/preview/48b6d4f5c9a0367be9bf381909b6e148/mpfs/B8eq8ANLD8ipIM8FrSR6AxuT-XIrqA9oWKHazhAS4xwMHg4_hxIEPbXbF1-dOiECO8B8JYgfVPQS4uOzxDNBAA%3D%3D?uid=17417602&amp;filename=IMG3342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1.downloader.disk.yandex.ru/preview/649452770bbf32255d794ddb5d752336/mpfs/fu3XW6CN6TxzvcGrllexMaftT0ot5O8yVVbVB2irRG9IlbekBdFgm3GpUBDozgph-6R6iZXv4e9Iz0isLfFKIg%3D%3D?uid=17417602&amp;filename=IMG3339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4817" y="1760616"/>
            <a:ext cx="3079157" cy="2309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3628" y="1753999"/>
            <a:ext cx="3168353" cy="2376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0457" y="4089288"/>
            <a:ext cx="3008249" cy="2256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1325" y="4075700"/>
            <a:ext cx="3140968" cy="2355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764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2699792" y="357166"/>
            <a:ext cx="59497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6. Благоустройство быта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2" name="AutoShape 2" descr="https://4.downloader.disk.yandex.ru/preview/e1b49df83fe0284f023609d3e8715a8f/mpfs/mZaLZTnACuU0PTBbvzgdmq9NNnSOBEO2KNc2M8cndDslFfx5cjRZLjZcUpHTTEdAgU_uzwM0aTx_UqMlbb7mBA%3D%3D?uid=17417602&amp;filename=IMG3398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9" descr="https://4.downloader.disk.yandex.ru/preview/48b6d4f5c9a0367be9bf381909b6e148/mpfs/B8eq8ANLD8ipIM8FrSR6AxuT-XIrqA9oWKHazhAS4xwMHg4_hxIEPbXbF1-dOiECO8B8JYgfVPQS4uOzxDNBAA%3D%3D?uid=17417602&amp;filename=IMG3342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1.downloader.disk.yandex.ru/preview/649452770bbf32255d794ddb5d752336/mpfs/fu3XW6CN6TxzvcGrllexMaftT0ot5O8yVVbVB2irRG9IlbekBdFgm3GpUBDozgph-6R6iZXv4e9Iz0isLfFKIg%3D%3D?uid=17417602&amp;filename=IMG3339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4101" y="3629869"/>
            <a:ext cx="3581912" cy="2686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6166" y="1502015"/>
            <a:ext cx="3776332" cy="2832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3663" y="1668793"/>
            <a:ext cx="3776334" cy="2832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764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2699792" y="357166"/>
            <a:ext cx="59497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6. Благоустройство быта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2" name="AutoShape 2" descr="https://4.downloader.disk.yandex.ru/preview/e1b49df83fe0284f023609d3e8715a8f/mpfs/mZaLZTnACuU0PTBbvzgdmq9NNnSOBEO2KNc2M8cndDslFfx5cjRZLjZcUpHTTEdAgU_uzwM0aTx_UqMlbb7mBA%3D%3D?uid=17417602&amp;filename=IMG3398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9" descr="https://4.downloader.disk.yandex.ru/preview/48b6d4f5c9a0367be9bf381909b6e148/mpfs/B8eq8ANLD8ipIM8FrSR6AxuT-XIrqA9oWKHazhAS4xwMHg4_hxIEPbXbF1-dOiECO8B8JYgfVPQS4uOzxDNBAA%3D%3D?uid=17417602&amp;filename=IMG3342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1.downloader.disk.yandex.ru/preview/649452770bbf32255d794ddb5d752336/mpfs/fu3XW6CN6TxzvcGrllexMaftT0ot5O8yVVbVB2irRG9IlbekBdFgm3GpUBDozgph-6R6iZXv4e9Iz0isLfFKIg%3D%3D?uid=17417602&amp;filename=IMG3339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5383739"/>
            <a:ext cx="373667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 </a:t>
            </a:r>
            <a:r>
              <a:rPr lang="ru-RU" sz="2800" b="1" dirty="0">
                <a:solidFill>
                  <a:srgbClr val="002060"/>
                </a:solidFill>
              </a:rPr>
              <a:t>Итого:  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119 313, 38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руб.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3379" y="1369691"/>
            <a:ext cx="2929560" cy="2197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7716" y="1400997"/>
            <a:ext cx="3180003" cy="2385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0758" y="3953176"/>
            <a:ext cx="3183632" cy="2387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1631" y="4046183"/>
            <a:ext cx="2935614" cy="2201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445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6</a:t>
            </a:r>
            <a:r>
              <a:rPr lang="en-US" dirty="0" smtClean="0"/>
              <a:t>. </a:t>
            </a:r>
            <a:r>
              <a:rPr lang="ru-RU" dirty="0" smtClean="0"/>
              <a:t>Другие расходы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/>
              <a:t>Итого: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17 669, 20 </a:t>
            </a:r>
            <a:r>
              <a:rPr lang="ru-RU" b="1" dirty="0" smtClean="0">
                <a:latin typeface="+mj-lt"/>
              </a:rPr>
              <a:t>руб. </a:t>
            </a:r>
            <a:endParaRPr lang="ru-RU" dirty="0" smtClean="0">
              <a:latin typeface="+mj-lt"/>
            </a:endParaRPr>
          </a:p>
          <a:p>
            <a:pPr algn="ctr">
              <a:buNone/>
            </a:pP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735" y="1111859"/>
            <a:ext cx="7632848" cy="572463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0526" y="404664"/>
            <a:ext cx="8853473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Общий объем освоенных средств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8794" y="3071810"/>
            <a:ext cx="5921155" cy="1224136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2 625 543, 74 руб. </a:t>
            </a:r>
            <a:endParaRPr lang="ru-RU" sz="1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4286256"/>
            <a:ext cx="8643966" cy="785818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484632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Остаток средств на 1 октября 2019 </a:t>
            </a:r>
            <a:endParaRPr kumimoji="0" lang="ru-RU" sz="40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571472" y="5500702"/>
            <a:ext cx="8062912" cy="607216"/>
          </a:xfrm>
          <a:prstGeom prst="rect">
            <a:avLst/>
          </a:prstGeom>
        </p:spPr>
        <p:txBody>
          <a:bodyPr vert="horz" anchor="t">
            <a:normAutofit lnSpcReduction="10000"/>
          </a:bodyPr>
          <a:lstStyle/>
          <a:p>
            <a:pPr algn="ctr"/>
            <a:r>
              <a:rPr lang="ru-RU" sz="3600" b="1" dirty="0" smtClean="0"/>
              <a:t>-          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20 205, 67 руб. 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42984"/>
            <a:ext cx="8472518" cy="9469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1.Охрана школы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</a:t>
            </a:r>
            <a:r>
              <a:rPr lang="ru-RU" b="1" dirty="0" smtClean="0"/>
              <a:t>               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31" name="Picture 7" descr="D:\Документы психолога\2010-2011\для конференции Перспектива\охрана, камер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084" y="1495233"/>
            <a:ext cx="2887902" cy="3257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D:\Документы психолога\2010-2011\для конференции Перспектива\камера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495233"/>
            <a:ext cx="1427986" cy="1506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34407" y="775519"/>
            <a:ext cx="8472518" cy="946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Итого: </a:t>
            </a:r>
            <a:r>
              <a:rPr lang="ru-RU" sz="3200" b="1" dirty="0" smtClean="0">
                <a:solidFill>
                  <a:schemeClr val="tx1"/>
                </a:solidFill>
              </a:rPr>
              <a:t>740 000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руб.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                  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1445" y="3777818"/>
            <a:ext cx="34290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3603" y="2047330"/>
            <a:ext cx="3380995" cy="2535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4143380"/>
            <a:ext cx="8458200" cy="12223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</a:rPr>
              <a:t>Ремонт помещений гимназии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subTitle" idx="1"/>
          </p:nvPr>
        </p:nvSpPr>
        <p:spPr>
          <a:xfrm>
            <a:off x="500034" y="2357430"/>
            <a:ext cx="8458200" cy="91440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2.</a:t>
            </a:r>
            <a:endParaRPr lang="ru-RU" sz="5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57158" y="1213293"/>
            <a:ext cx="84296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/>
              <a:t>- приобретение и монтаж оконных блоков из ПВХ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/>
              <a:t>-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25 483, 74 </a:t>
            </a:r>
            <a:r>
              <a:rPr lang="ru-RU" sz="2800" b="1" dirty="0" smtClean="0"/>
              <a:t>руб.</a:t>
            </a:r>
            <a:endParaRPr kumimoji="0" lang="ru-RU" sz="2800" b="1" i="0" u="none" strike="noStrike" cap="none" normalizeH="0" baseline="0" dirty="0" smtClean="0">
              <a:ln>
                <a:noFill/>
              </a:ln>
              <a:effectLst/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984" y="2768504"/>
            <a:ext cx="3933056" cy="2949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4456" y="2740613"/>
            <a:ext cx="3964931" cy="2973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575" y="594800"/>
            <a:ext cx="8338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002060"/>
                </a:solidFill>
              </a:rPr>
              <a:t>- приобретение материалов и монтаж подвесного потолка «</a:t>
            </a:r>
            <a:r>
              <a:rPr lang="ru-RU" sz="2800" b="1" dirty="0" err="1" smtClean="0">
                <a:solidFill>
                  <a:srgbClr val="002060"/>
                </a:solidFill>
              </a:rPr>
              <a:t>армстронг</a:t>
            </a:r>
            <a:r>
              <a:rPr lang="ru-RU" sz="2800" b="1" dirty="0" smtClean="0">
                <a:solidFill>
                  <a:srgbClr val="002060"/>
                </a:solidFill>
              </a:rPr>
              <a:t>» -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383 391, 20 </a:t>
            </a:r>
            <a:r>
              <a:rPr lang="ru-RU" sz="2800" b="1" dirty="0" smtClean="0">
                <a:solidFill>
                  <a:srgbClr val="002060"/>
                </a:solidFill>
              </a:rPr>
              <a:t>руб.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AutoShape 2" descr="https://1.downloader.disk.yandex.ru/preview/c3a1282ed24658ee62e3fae4218f085d/mpfs/8g-m0MO7udRd0p-j1w5OT-gP1MTZQ8Q31O36VRzq93UpvT2kRMGXCkMTsfxHSdY7ldCdCW8XLZORiGwc9_GyAQ%3D%3D?uid=17417602&amp;filename=IMG3317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https://1.downloader.disk.yandex.ru/preview/2c5475afe7cee8273ab0d01a8af3a840/mpfs/3FrxjECyQNiH1z__RpR1lzB0RCRCshWvAnhQvku28XNz1fNQ36AYD9loIP4v1QWrFTbsBegFqeQ_kkUsR7pQrQ%3D%3D?uid=17417602&amp;filename=IMG3365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1" descr="https://1.downloader.disk.yandex.ru/preview/fc429b34bd57bb07e0b0f2d03add2ac7/mpfs/3ubD9Zdm322MeSp1g9z3Dz1D54KDQsOJtu3gQwp7U2TIYRLxZhoP815Zb2p20oPwskEAmkQ4kXOg0TR8ZsXayQ%3D%3D?uid=17417602&amp;filename=IMG3319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7" descr="https://3.downloader.disk.yandex.ru/preview/c6074d7547d0bd5b236979594b5151d9/mpfs/RquXPGxTtgcIwzu62-_0m-2P1_Oxxm5rur0I1U3RM_gV1-DusfYLLP5QsUOfVTkEiWA1mh1CVGY-pDJeYoVvIg%3D%3D?uid=17417602&amp;filename=IMG3383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718" y="2480757"/>
            <a:ext cx="3118478" cy="42059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8534" y="2255392"/>
            <a:ext cx="2417611" cy="18132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9875" y="2146419"/>
            <a:ext cx="3742796" cy="280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3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4489" y="764704"/>
            <a:ext cx="88195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- </a:t>
            </a:r>
            <a:r>
              <a:rPr lang="ru-RU" sz="2800" b="1" dirty="0"/>
              <a:t>ремонт вентиляционной системы в </a:t>
            </a:r>
            <a:r>
              <a:rPr lang="ru-RU" sz="2800" b="1" dirty="0" smtClean="0"/>
              <a:t>здании   </a:t>
            </a:r>
            <a:r>
              <a:rPr lang="ru-RU" sz="2800" b="1" dirty="0"/>
              <a:t>начальной школы (Желябова, </a:t>
            </a:r>
            <a:r>
              <a:rPr lang="ru-RU" sz="2800" b="1" dirty="0" smtClean="0"/>
              <a:t>58) –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91 788, 52 </a:t>
            </a:r>
            <a:r>
              <a:rPr lang="ru-RU" sz="2800" b="1" dirty="0" smtClean="0"/>
              <a:t>руб.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AutoShape 2" descr="https://1.downloader.disk.yandex.ru/preview/c3a1282ed24658ee62e3fae4218f085d/mpfs/8g-m0MO7udRd0p-j1w5OT-gP1MTZQ8Q31O36VRzq93UpvT2kRMGXCkMTsfxHSdY7ldCdCW8XLZORiGwc9_GyAQ%3D%3D?uid=17417602&amp;filename=IMG3317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https://1.downloader.disk.yandex.ru/preview/2c5475afe7cee8273ab0d01a8af3a840/mpfs/3FrxjECyQNiH1z__RpR1lzB0RCRCshWvAnhQvku28XNz1fNQ36AYD9loIP4v1QWrFTbsBegFqeQ_kkUsR7pQrQ%3D%3D?uid=17417602&amp;filename=IMG3365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1" descr="https://1.downloader.disk.yandex.ru/preview/fc429b34bd57bb07e0b0f2d03add2ac7/mpfs/3ubD9Zdm322MeSp1g9z3Dz1D54KDQsOJtu3gQwp7U2TIYRLxZhoP815Zb2p20oPwskEAmkQ4kXOg0TR8ZsXayQ%3D%3D?uid=17417602&amp;filename=IMG3319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89" y="1769491"/>
            <a:ext cx="3951312" cy="2963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844824"/>
            <a:ext cx="3395545" cy="2546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5"/>
          <a:stretch/>
        </p:blipFill>
        <p:spPr>
          <a:xfrm>
            <a:off x="4184827" y="3789040"/>
            <a:ext cx="251774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816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8087" y="597356"/>
            <a:ext cx="86984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- </a:t>
            </a:r>
            <a:r>
              <a:rPr lang="ru-RU" sz="3200" b="1" dirty="0"/>
              <a:t>ремонт пола в актовом </a:t>
            </a:r>
            <a:r>
              <a:rPr lang="ru-RU" sz="3200" b="1" dirty="0" smtClean="0"/>
              <a:t>зале –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166 500 </a:t>
            </a:r>
            <a:r>
              <a:rPr lang="ru-RU" sz="3200" b="1" dirty="0" smtClean="0"/>
              <a:t>руб.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3" name="AutoShape 2" descr="https://1.downloader.disk.yandex.ru/preview/c3a1282ed24658ee62e3fae4218f085d/mpfs/8g-m0MO7udRd0p-j1w5OT-gP1MTZQ8Q31O36VRzq93UpvT2kRMGXCkMTsfxHSdY7ldCdCW8XLZORiGwc9_GyAQ%3D%3D?uid=17417602&amp;filename=IMG3317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https://1.downloader.disk.yandex.ru/preview/2c5475afe7cee8273ab0d01a8af3a840/mpfs/3FrxjECyQNiH1z__RpR1lzB0RCRCshWvAnhQvku28XNz1fNQ36AYD9loIP4v1QWrFTbsBegFqeQ_kkUsR7pQrQ%3D%3D?uid=17417602&amp;filename=IMG3365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1" descr="https://1.downloader.disk.yandex.ru/preview/fc429b34bd57bb07e0b0f2d03add2ac7/mpfs/3ubD9Zdm322MeSp1g9z3Dz1D54KDQsOJtu3gQwp7U2TIYRLxZhoP815Zb2p20oPwskEAmkQ4kXOg0TR8ZsXayQ%3D%3D?uid=17417602&amp;filename=IMG3319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7" descr="https://3.downloader.disk.yandex.ru/preview/c6074d7547d0bd5b236979594b5151d9/mpfs/RquXPGxTtgcIwzu62-_0m-2P1_Oxxm5rur0I1U3RM_gV1-DusfYLLP5QsUOfVTkEiWA1mh1CVGY-pDJeYoVvIg%3D%3D?uid=17417602&amp;filename=IMG3383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4902" y="4276454"/>
            <a:ext cx="2937739" cy="22033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840" y="1651944"/>
            <a:ext cx="2404276" cy="1803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6463" y="1665408"/>
            <a:ext cx="2388888" cy="1791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7411" y="1665408"/>
            <a:ext cx="2388890" cy="1791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6222" y="1655451"/>
            <a:ext cx="2400267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2046" y="4292385"/>
            <a:ext cx="2924944" cy="2193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218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70246"/>
            <a:ext cx="8338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- </a:t>
            </a:r>
            <a:r>
              <a:rPr lang="ru-RU" sz="2800" b="1" dirty="0" smtClean="0"/>
              <a:t>ремонт фасада – 35 000 руб.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AutoShape 2" descr="https://1.downloader.disk.yandex.ru/preview/c3a1282ed24658ee62e3fae4218f085d/mpfs/8g-m0MO7udRd0p-j1w5OT-gP1MTZQ8Q31O36VRzq93UpvT2kRMGXCkMTsfxHSdY7ldCdCW8XLZORiGwc9_GyAQ%3D%3D?uid=17417602&amp;filename=IMG3317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https://1.downloader.disk.yandex.ru/preview/2c5475afe7cee8273ab0d01a8af3a840/mpfs/3FrxjECyQNiH1z__RpR1lzB0RCRCshWvAnhQvku28XNz1fNQ36AYD9loIP4v1QWrFTbsBegFqeQ_kkUsR7pQrQ%3D%3D?uid=17417602&amp;filename=IMG3365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1" descr="https://1.downloader.disk.yandex.ru/preview/fc429b34bd57bb07e0b0f2d03add2ac7/mpfs/3ubD9Zdm322MeSp1g9z3Dz1D54KDQsOJtu3gQwp7U2TIYRLxZhoP815Zb2p20oPwskEAmkQ4kXOg0TR8ZsXayQ%3D%3D?uid=17417602&amp;filename=IMG3319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7" descr="https://3.downloader.disk.yandex.ru/preview/c6074d7547d0bd5b236979594b5151d9/mpfs/RquXPGxTtgcIwzu62-_0m-2P1_Oxxm5rur0I1U3RM_gV1-DusfYLLP5QsUOfVTkEiWA1mh1CVGY-pDJeYoVvIg%3D%3D?uid=17417602&amp;filename=IMG3383JPG&amp;disposition=inline&amp;hash=&amp;limit=0&amp;content_type=image%2Fjpeg&amp;size=285x50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82786"/>
            <a:ext cx="3478518" cy="4691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712" y="2275135"/>
            <a:ext cx="4499702" cy="3374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218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1387</TotalTime>
  <Words>254</Words>
  <Application>Microsoft Office PowerPoint</Application>
  <PresentationFormat>Экран (4:3)</PresentationFormat>
  <Paragraphs>50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Arial Black</vt:lpstr>
      <vt:lpstr>Arial Narrow</vt:lpstr>
      <vt:lpstr>Calibri</vt:lpstr>
      <vt:lpstr>Constantia</vt:lpstr>
      <vt:lpstr>Times New Roman</vt:lpstr>
      <vt:lpstr>Wingdings 2</vt:lpstr>
      <vt:lpstr>Поток</vt:lpstr>
      <vt:lpstr>Сводный годовой отчет </vt:lpstr>
      <vt:lpstr>Общий объем  привлеченных  средств –   2 645 749, 41 руб.</vt:lpstr>
      <vt:lpstr>1.Охрана школы                      </vt:lpstr>
      <vt:lpstr>Ремонт помещений гимназии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Итого ремонт помещений гимназии: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6. Другие расходы</vt:lpstr>
      <vt:lpstr>Общий объем освоенных средств</vt:lpstr>
    </vt:vector>
  </TitlesOfParts>
  <Company>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ШКОЛА №12</dc:creator>
  <cp:lastModifiedBy>User</cp:lastModifiedBy>
  <cp:revision>200</cp:revision>
  <dcterms:created xsi:type="dcterms:W3CDTF">2010-09-28T10:15:06Z</dcterms:created>
  <dcterms:modified xsi:type="dcterms:W3CDTF">2019-10-10T13:58:05Z</dcterms:modified>
</cp:coreProperties>
</file>