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8" r:id="rId3"/>
    <p:sldId id="339" r:id="rId4"/>
    <p:sldId id="340" r:id="rId5"/>
    <p:sldId id="345" r:id="rId6"/>
    <p:sldId id="341" r:id="rId7"/>
    <p:sldId id="312" r:id="rId8"/>
    <p:sldId id="346" r:id="rId9"/>
    <p:sldId id="342" r:id="rId10"/>
    <p:sldId id="343" r:id="rId11"/>
    <p:sldId id="347" r:id="rId12"/>
    <p:sldId id="350" r:id="rId13"/>
    <p:sldId id="348" r:id="rId14"/>
    <p:sldId id="329" r:id="rId15"/>
    <p:sldId id="369" r:id="rId16"/>
    <p:sldId id="353" r:id="rId17"/>
    <p:sldId id="352" r:id="rId18"/>
    <p:sldId id="365" r:id="rId19"/>
    <p:sldId id="331" r:id="rId20"/>
    <p:sldId id="317" r:id="rId21"/>
    <p:sldId id="332" r:id="rId22"/>
    <p:sldId id="333" r:id="rId23"/>
    <p:sldId id="334" r:id="rId24"/>
    <p:sldId id="338" r:id="rId25"/>
    <p:sldId id="355" r:id="rId26"/>
    <p:sldId id="291" r:id="rId27"/>
    <p:sldId id="262" r:id="rId28"/>
    <p:sldId id="354" r:id="rId29"/>
    <p:sldId id="319" r:id="rId30"/>
    <p:sldId id="257" r:id="rId31"/>
    <p:sldId id="368" r:id="rId32"/>
    <p:sldId id="320" r:id="rId33"/>
    <p:sldId id="325" r:id="rId34"/>
    <p:sldId id="272" r:id="rId35"/>
    <p:sldId id="362" r:id="rId36"/>
    <p:sldId id="363" r:id="rId37"/>
    <p:sldId id="366" r:id="rId38"/>
    <p:sldId id="364" r:id="rId39"/>
    <p:sldId id="335" r:id="rId40"/>
    <p:sldId id="367" r:id="rId41"/>
    <p:sldId id="336" r:id="rId42"/>
    <p:sldId id="337" r:id="rId43"/>
    <p:sldId id="356" r:id="rId44"/>
    <p:sldId id="358" r:id="rId45"/>
    <p:sldId id="36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EC03F-5F95-40DE-AB50-C96E173AB876}" type="doc">
      <dgm:prSet loTypeId="urn:microsoft.com/office/officeart/2005/8/layout/radial6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6981CA-C3F5-4BA3-BE79-3D801BE40D8E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ysClr val="windowText" lastClr="000000"/>
              </a:solidFill>
            </a:rPr>
            <a:t>физкультурно-спортивное</a:t>
          </a:r>
          <a:endParaRPr lang="ru-RU" sz="1400" b="1" dirty="0">
            <a:solidFill>
              <a:sysClr val="windowText" lastClr="000000"/>
            </a:solidFill>
          </a:endParaRPr>
        </a:p>
      </dgm:t>
    </dgm:pt>
    <dgm:pt modelId="{CB7DB2C3-1D01-43BF-8D1B-4D12361851AE}" type="parTrans" cxnId="{572CDB0E-4156-4BA2-AB44-BEEBF3D2DFD5}">
      <dgm:prSet/>
      <dgm:spPr/>
      <dgm:t>
        <a:bodyPr/>
        <a:lstStyle/>
        <a:p>
          <a:pPr algn="ctr"/>
          <a:endParaRPr lang="ru-RU" sz="1000"/>
        </a:p>
      </dgm:t>
    </dgm:pt>
    <dgm:pt modelId="{6FF3CA50-AAE4-4791-9236-3313AE750AFF}" type="sibTrans" cxnId="{572CDB0E-4156-4BA2-AB44-BEEBF3D2DFD5}">
      <dgm:prSet/>
      <dgm:spPr/>
      <dgm:t>
        <a:bodyPr/>
        <a:lstStyle/>
        <a:p>
          <a:pPr algn="ctr"/>
          <a:endParaRPr lang="ru-RU" sz="1000"/>
        </a:p>
      </dgm:t>
    </dgm:pt>
    <dgm:pt modelId="{FA81EE33-A4CF-4E77-B335-800C514994C1}">
      <dgm:prSet custT="1"/>
      <dgm:spPr/>
      <dgm:t>
        <a:bodyPr/>
        <a:lstStyle/>
        <a:p>
          <a:r>
            <a:rPr lang="ru-RU" sz="1400" b="1" dirty="0" smtClean="0">
              <a:solidFill>
                <a:sysClr val="windowText" lastClr="000000"/>
              </a:solidFill>
            </a:rPr>
            <a:t>художественно-эстетическое</a:t>
          </a:r>
          <a:endParaRPr lang="ru-RU" sz="1400" b="1" dirty="0">
            <a:solidFill>
              <a:sysClr val="windowText" lastClr="000000"/>
            </a:solidFill>
          </a:endParaRPr>
        </a:p>
      </dgm:t>
    </dgm:pt>
    <dgm:pt modelId="{4FEE1C1F-47A8-4F61-AEBB-7C37E0DA41B0}" type="parTrans" cxnId="{CBE6F8DA-CF8C-491C-85CD-37092EE6DC68}">
      <dgm:prSet/>
      <dgm:spPr/>
      <dgm:t>
        <a:bodyPr/>
        <a:lstStyle/>
        <a:p>
          <a:endParaRPr lang="ru-RU"/>
        </a:p>
      </dgm:t>
    </dgm:pt>
    <dgm:pt modelId="{447D9E19-B87B-4543-9FEB-11E87C31A3FC}" type="sibTrans" cxnId="{CBE6F8DA-CF8C-491C-85CD-37092EE6DC68}">
      <dgm:prSet/>
      <dgm:spPr/>
      <dgm:t>
        <a:bodyPr/>
        <a:lstStyle/>
        <a:p>
          <a:endParaRPr lang="ru-RU"/>
        </a:p>
      </dgm:t>
    </dgm:pt>
    <dgm:pt modelId="{3BBE3A05-3875-4120-AEB5-A38C6374EF0E}">
      <dgm:prSet custT="1"/>
      <dgm:spPr/>
      <dgm:t>
        <a:bodyPr/>
        <a:lstStyle/>
        <a:p>
          <a:pPr algn="ctr"/>
          <a:endParaRPr lang="ru-RU" sz="1100" b="1" dirty="0">
            <a:solidFill>
              <a:sysClr val="windowText" lastClr="000000"/>
            </a:solidFill>
          </a:endParaRPr>
        </a:p>
        <a:p>
          <a:pPr algn="ctr"/>
          <a:r>
            <a:rPr lang="ru-RU" sz="1400" b="1" dirty="0" smtClean="0">
              <a:solidFill>
                <a:sysClr val="windowText" lastClr="000000"/>
              </a:solidFill>
            </a:rPr>
            <a:t>Историко-патриотическое</a:t>
          </a:r>
          <a:endParaRPr lang="ru-RU" sz="1400" b="1" dirty="0">
            <a:solidFill>
              <a:sysClr val="windowText" lastClr="000000"/>
            </a:solidFill>
          </a:endParaRPr>
        </a:p>
      </dgm:t>
    </dgm:pt>
    <dgm:pt modelId="{B670BD24-BAAA-44F8-A399-7D8BC9C12965}" type="sibTrans" cxnId="{47391593-DCCA-4FE9-B8DD-15B55035025B}">
      <dgm:prSet/>
      <dgm:spPr/>
      <dgm:t>
        <a:bodyPr/>
        <a:lstStyle/>
        <a:p>
          <a:pPr algn="ctr"/>
          <a:endParaRPr lang="ru-RU" sz="1000"/>
        </a:p>
      </dgm:t>
    </dgm:pt>
    <dgm:pt modelId="{FE739F32-E1A6-4389-9399-6E1C8996661D}" type="parTrans" cxnId="{47391593-DCCA-4FE9-B8DD-15B55035025B}">
      <dgm:prSet/>
      <dgm:spPr/>
      <dgm:t>
        <a:bodyPr/>
        <a:lstStyle/>
        <a:p>
          <a:pPr algn="ctr"/>
          <a:endParaRPr lang="ru-RU" sz="1000"/>
        </a:p>
      </dgm:t>
    </dgm:pt>
    <dgm:pt modelId="{4236EFC4-EF6B-4EF4-AD4D-B0DBD5C7B546}">
      <dgm:prSet phldrT="[Текст]" custT="1"/>
      <dgm:spPr/>
      <dgm:t>
        <a:bodyPr/>
        <a:lstStyle/>
        <a:p>
          <a:pPr algn="ctr"/>
          <a:r>
            <a:rPr lang="ru-RU" sz="1400" b="1" dirty="0" err="1" smtClean="0">
              <a:solidFill>
                <a:sysClr val="windowText" lastClr="000000"/>
              </a:solidFill>
            </a:rPr>
            <a:t>туристко</a:t>
          </a:r>
          <a:r>
            <a:rPr lang="ru-RU" sz="1400" b="1" dirty="0" smtClean="0">
              <a:solidFill>
                <a:sysClr val="windowText" lastClr="000000"/>
              </a:solidFill>
            </a:rPr>
            <a:t>-краеведческое</a:t>
          </a:r>
          <a:endParaRPr lang="ru-RU" sz="1400" b="1" dirty="0">
            <a:solidFill>
              <a:sysClr val="windowText" lastClr="000000"/>
            </a:solidFill>
          </a:endParaRPr>
        </a:p>
      </dgm:t>
    </dgm:pt>
    <dgm:pt modelId="{224B8313-8DD6-4213-BF4B-968CD7C726D7}" type="sibTrans" cxnId="{3CACBFEA-C274-49C9-BA00-611F4DA3FF60}">
      <dgm:prSet/>
      <dgm:spPr/>
      <dgm:t>
        <a:bodyPr/>
        <a:lstStyle/>
        <a:p>
          <a:pPr algn="ctr"/>
          <a:endParaRPr lang="ru-RU" sz="1000"/>
        </a:p>
      </dgm:t>
    </dgm:pt>
    <dgm:pt modelId="{65866DE6-4AAD-4B62-A168-92E58EAA6BA0}" type="parTrans" cxnId="{3CACBFEA-C274-49C9-BA00-611F4DA3FF60}">
      <dgm:prSet/>
      <dgm:spPr/>
      <dgm:t>
        <a:bodyPr/>
        <a:lstStyle/>
        <a:p>
          <a:pPr algn="ctr"/>
          <a:endParaRPr lang="ru-RU" sz="1000"/>
        </a:p>
      </dgm:t>
    </dgm:pt>
    <dgm:pt modelId="{57520093-4B19-4B04-AB3D-C83F753C2C4D}">
      <dgm:prSet custT="1"/>
      <dgm:spPr/>
      <dgm:t>
        <a:bodyPr/>
        <a:lstStyle/>
        <a:p>
          <a:r>
            <a:rPr lang="ru-RU" sz="1200" b="1" dirty="0" smtClean="0">
              <a:solidFill>
                <a:sysClr val="windowText" lastClr="000000"/>
              </a:solidFill>
            </a:rPr>
            <a:t>техническое</a:t>
          </a:r>
          <a:endParaRPr lang="ru-RU" sz="1200" b="1" dirty="0">
            <a:solidFill>
              <a:sysClr val="windowText" lastClr="000000"/>
            </a:solidFill>
          </a:endParaRPr>
        </a:p>
      </dgm:t>
    </dgm:pt>
    <dgm:pt modelId="{1B9E73E9-AB91-42A3-BC7B-FEE0EFDDF34F}" type="sibTrans" cxnId="{06D4E01A-D519-4F89-94B0-45EC432355F5}">
      <dgm:prSet/>
      <dgm:spPr/>
      <dgm:t>
        <a:bodyPr/>
        <a:lstStyle/>
        <a:p>
          <a:endParaRPr lang="ru-RU"/>
        </a:p>
      </dgm:t>
    </dgm:pt>
    <dgm:pt modelId="{F4E8270D-EC58-44D2-BFB8-348204FAEC93}" type="parTrans" cxnId="{06D4E01A-D519-4F89-94B0-45EC432355F5}">
      <dgm:prSet/>
      <dgm:spPr/>
      <dgm:t>
        <a:bodyPr/>
        <a:lstStyle/>
        <a:p>
          <a:endParaRPr lang="ru-RU"/>
        </a:p>
      </dgm:t>
    </dgm:pt>
    <dgm:pt modelId="{EEF6A15C-928A-453C-9CE9-417E672D9468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ysClr val="windowText" lastClr="000000"/>
              </a:solidFill>
            </a:rPr>
            <a:t>Эколого-биологическое</a:t>
          </a:r>
          <a:endParaRPr lang="ru-RU" sz="1400" b="1" dirty="0">
            <a:solidFill>
              <a:sysClr val="windowText" lastClr="000000"/>
            </a:solidFill>
          </a:endParaRPr>
        </a:p>
      </dgm:t>
    </dgm:pt>
    <dgm:pt modelId="{AD898495-7887-43C1-BA1C-DA2D339B94AF}" type="sibTrans" cxnId="{AE76605B-E8A1-4F8C-84AF-0FAD1E0EA92C}">
      <dgm:prSet/>
      <dgm:spPr/>
      <dgm:t>
        <a:bodyPr/>
        <a:lstStyle/>
        <a:p>
          <a:pPr algn="ctr"/>
          <a:endParaRPr lang="ru-RU" sz="1000"/>
        </a:p>
      </dgm:t>
    </dgm:pt>
    <dgm:pt modelId="{50CA9497-5A9E-4321-9523-04334FCC4338}" type="parTrans" cxnId="{AE76605B-E8A1-4F8C-84AF-0FAD1E0EA92C}">
      <dgm:prSet/>
      <dgm:spPr/>
      <dgm:t>
        <a:bodyPr/>
        <a:lstStyle/>
        <a:p>
          <a:pPr algn="ctr"/>
          <a:endParaRPr lang="ru-RU" sz="1000"/>
        </a:p>
      </dgm:t>
    </dgm:pt>
    <dgm:pt modelId="{CC3A48B9-D787-4C9A-B953-672476697955}">
      <dgm:prSet phldrT="[Текст]" custT="1"/>
      <dgm:spPr/>
      <dgm:t>
        <a:bodyPr/>
        <a:lstStyle/>
        <a:p>
          <a:pPr algn="ctr"/>
          <a:r>
            <a:rPr lang="ru-RU" sz="1200" b="1" dirty="0" smtClean="0">
              <a:solidFill>
                <a:sysClr val="windowText" lastClr="000000"/>
              </a:solidFill>
            </a:rPr>
            <a:t>Детские объединения по профильным и непрофильным предметам</a:t>
          </a:r>
          <a:endParaRPr lang="ru-RU" sz="1200" b="1" dirty="0">
            <a:solidFill>
              <a:sysClr val="windowText" lastClr="000000"/>
            </a:solidFill>
          </a:endParaRPr>
        </a:p>
      </dgm:t>
    </dgm:pt>
    <dgm:pt modelId="{046B5A42-8FC9-410E-979F-F0BA4958FCBD}" type="sibTrans" cxnId="{A54268F8-AD6F-48F0-A83A-E71882BAC86E}">
      <dgm:prSet/>
      <dgm:spPr/>
      <dgm:t>
        <a:bodyPr/>
        <a:lstStyle/>
        <a:p>
          <a:pPr algn="ctr"/>
          <a:endParaRPr lang="ru-RU" sz="1000"/>
        </a:p>
      </dgm:t>
    </dgm:pt>
    <dgm:pt modelId="{2F6F8096-FE2D-472B-80C4-94DB02D1D90B}" type="parTrans" cxnId="{A54268F8-AD6F-48F0-A83A-E71882BAC86E}">
      <dgm:prSet/>
      <dgm:spPr/>
      <dgm:t>
        <a:bodyPr/>
        <a:lstStyle/>
        <a:p>
          <a:pPr algn="ctr"/>
          <a:endParaRPr lang="ru-RU" sz="1000"/>
        </a:p>
      </dgm:t>
    </dgm:pt>
    <dgm:pt modelId="{B6937D10-9E98-49F8-8C69-C099ED3EDAEE}" type="pres">
      <dgm:prSet presAssocID="{699EC03F-5F95-40DE-AB50-C96E173AB87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04AC10-E19E-4489-8DDB-AF4AB49C03DD}" type="pres">
      <dgm:prSet presAssocID="{CB6981CA-C3F5-4BA3-BE79-3D801BE40D8E}" presName="centerShape" presStyleLbl="node0" presStyleIdx="0" presStyleCnt="1" custLinFactNeighborX="60541" custLinFactNeighborY="-47495"/>
      <dgm:spPr/>
      <dgm:t>
        <a:bodyPr/>
        <a:lstStyle/>
        <a:p>
          <a:endParaRPr lang="ru-RU"/>
        </a:p>
      </dgm:t>
    </dgm:pt>
    <dgm:pt modelId="{14F6AAE3-6D11-4DCE-96CD-8D3E02CC4B90}" type="pres">
      <dgm:prSet presAssocID="{FA81EE33-A4CF-4E77-B335-800C514994C1}" presName="node" presStyleLbl="node1" presStyleIdx="0" presStyleCnt="6" custScaleX="159311" custScaleY="138739" custRadScaleRad="103435" custRadScaleInc="-16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ED964-B3D2-484D-BEF8-EDCEFB5AD456}" type="pres">
      <dgm:prSet presAssocID="{FA81EE33-A4CF-4E77-B335-800C514994C1}" presName="dummy" presStyleCnt="0"/>
      <dgm:spPr/>
    </dgm:pt>
    <dgm:pt modelId="{A9C8DB4C-ED8F-4480-9035-9463A025C41B}" type="pres">
      <dgm:prSet presAssocID="{447D9E19-B87B-4543-9FEB-11E87C31A3FC}" presName="sibTrans" presStyleLbl="sibTrans2D1" presStyleIdx="0" presStyleCnt="6"/>
      <dgm:spPr/>
      <dgm:t>
        <a:bodyPr/>
        <a:lstStyle/>
        <a:p>
          <a:endParaRPr lang="ru-RU"/>
        </a:p>
      </dgm:t>
    </dgm:pt>
    <dgm:pt modelId="{7CD6BDC9-6B6A-4C04-A6F8-C88890AEC12A}" type="pres">
      <dgm:prSet presAssocID="{57520093-4B19-4B04-AB3D-C83F753C2C4D}" presName="node" presStyleLbl="node1" presStyleIdx="1" presStyleCnt="6" custScaleX="149070" custScaleY="133064" custRadScaleRad="140499" custRadScaleInc="155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EF5EA-371B-44A6-9304-12FE1F33812B}" type="pres">
      <dgm:prSet presAssocID="{57520093-4B19-4B04-AB3D-C83F753C2C4D}" presName="dummy" presStyleCnt="0"/>
      <dgm:spPr/>
    </dgm:pt>
    <dgm:pt modelId="{184919D3-3E85-46A8-9CA8-33DB238A86B6}" type="pres">
      <dgm:prSet presAssocID="{1B9E73E9-AB91-42A3-BC7B-FEE0EFDDF34F}" presName="sibTrans" presStyleLbl="sibTrans2D1" presStyleIdx="1" presStyleCnt="6"/>
      <dgm:spPr/>
      <dgm:t>
        <a:bodyPr/>
        <a:lstStyle/>
        <a:p>
          <a:endParaRPr lang="ru-RU"/>
        </a:p>
      </dgm:t>
    </dgm:pt>
    <dgm:pt modelId="{C421FC54-9019-46AA-829C-A11A7F8B86EC}" type="pres">
      <dgm:prSet presAssocID="{CC3A48B9-D787-4C9A-B953-672476697955}" presName="node" presStyleLbl="node1" presStyleIdx="2" presStyleCnt="6" custScaleX="146425" custScaleY="131533" custRadScaleRad="125213" custRadScaleInc="157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76780-C274-4BE0-A8FC-E36F3452FCB3}" type="pres">
      <dgm:prSet presAssocID="{CC3A48B9-D787-4C9A-B953-672476697955}" presName="dummy" presStyleCnt="0"/>
      <dgm:spPr/>
      <dgm:t>
        <a:bodyPr/>
        <a:lstStyle/>
        <a:p>
          <a:endParaRPr lang="ru-RU"/>
        </a:p>
      </dgm:t>
    </dgm:pt>
    <dgm:pt modelId="{20CD9C66-E4FE-4939-83CA-164A24F39020}" type="pres">
      <dgm:prSet presAssocID="{046B5A42-8FC9-410E-979F-F0BA4958FCBD}" presName="sibTrans" presStyleLbl="sibTrans2D1" presStyleIdx="2" presStyleCnt="6"/>
      <dgm:spPr/>
      <dgm:t>
        <a:bodyPr/>
        <a:lstStyle/>
        <a:p>
          <a:endParaRPr lang="ru-RU"/>
        </a:p>
      </dgm:t>
    </dgm:pt>
    <dgm:pt modelId="{BEFC823E-B8D2-4DFC-935A-E225DDB42B39}" type="pres">
      <dgm:prSet presAssocID="{EEF6A15C-928A-453C-9CE9-417E672D9468}" presName="node" presStyleLbl="node1" presStyleIdx="3" presStyleCnt="6" custScaleX="151794" custScaleY="128134" custRadScaleRad="108885" custRadScaleInc="179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E1AD7-6CF1-4554-9023-E4DD1F6DAD64}" type="pres">
      <dgm:prSet presAssocID="{EEF6A15C-928A-453C-9CE9-417E672D9468}" presName="dummy" presStyleCnt="0"/>
      <dgm:spPr/>
      <dgm:t>
        <a:bodyPr/>
        <a:lstStyle/>
        <a:p>
          <a:endParaRPr lang="ru-RU"/>
        </a:p>
      </dgm:t>
    </dgm:pt>
    <dgm:pt modelId="{9F16D008-CE96-4B66-98E2-1AF8C0C3267B}" type="pres">
      <dgm:prSet presAssocID="{AD898495-7887-43C1-BA1C-DA2D339B94AF}" presName="sibTrans" presStyleLbl="sibTrans2D1" presStyleIdx="3" presStyleCnt="6"/>
      <dgm:spPr/>
      <dgm:t>
        <a:bodyPr/>
        <a:lstStyle/>
        <a:p>
          <a:endParaRPr lang="ru-RU"/>
        </a:p>
      </dgm:t>
    </dgm:pt>
    <dgm:pt modelId="{CB2C0039-71F9-4910-97F1-C6BE4F5EFF9E}" type="pres">
      <dgm:prSet presAssocID="{4236EFC4-EF6B-4EF4-AD4D-B0DBD5C7B546}" presName="node" presStyleLbl="node1" presStyleIdx="4" presStyleCnt="6" custScaleX="157369" custScaleY="133328" custRadScaleRad="157853" custRadScaleInc="106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6D4A94-20AF-4DC4-AD52-FEBC4C36FCBD}" type="pres">
      <dgm:prSet presAssocID="{4236EFC4-EF6B-4EF4-AD4D-B0DBD5C7B546}" presName="dummy" presStyleCnt="0"/>
      <dgm:spPr/>
      <dgm:t>
        <a:bodyPr/>
        <a:lstStyle/>
        <a:p>
          <a:endParaRPr lang="ru-RU"/>
        </a:p>
      </dgm:t>
    </dgm:pt>
    <dgm:pt modelId="{EC0A3D29-82A5-4A2D-9EEC-81258AC2878E}" type="pres">
      <dgm:prSet presAssocID="{224B8313-8DD6-4213-BF4B-968CD7C726D7}" presName="sibTrans" presStyleLbl="sibTrans2D1" presStyleIdx="4" presStyleCnt="6"/>
      <dgm:spPr/>
      <dgm:t>
        <a:bodyPr/>
        <a:lstStyle/>
        <a:p>
          <a:endParaRPr lang="ru-RU"/>
        </a:p>
      </dgm:t>
    </dgm:pt>
    <dgm:pt modelId="{BB16A2CA-1D15-4C9A-9E19-23A8967E9451}" type="pres">
      <dgm:prSet presAssocID="{3BBE3A05-3875-4120-AEB5-A38C6374EF0E}" presName="node" presStyleLbl="node1" presStyleIdx="5" presStyleCnt="6" custScaleX="150513" custScaleY="141496" custRadScaleRad="165771" custRadScaleInc="-2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C77F2-B343-4EB0-9312-562BB6881017}" type="pres">
      <dgm:prSet presAssocID="{3BBE3A05-3875-4120-AEB5-A38C6374EF0E}" presName="dummy" presStyleCnt="0"/>
      <dgm:spPr/>
      <dgm:t>
        <a:bodyPr/>
        <a:lstStyle/>
        <a:p>
          <a:endParaRPr lang="ru-RU"/>
        </a:p>
      </dgm:t>
    </dgm:pt>
    <dgm:pt modelId="{96B5EC6E-606C-4172-B96B-4FCAF48B8947}" type="pres">
      <dgm:prSet presAssocID="{B670BD24-BAAA-44F8-A399-7D8BC9C12965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DDB40D56-41B7-4AFB-AD4F-10E60A979D2B}" type="presOf" srcId="{1B9E73E9-AB91-42A3-BC7B-FEE0EFDDF34F}" destId="{184919D3-3E85-46A8-9CA8-33DB238A86B6}" srcOrd="0" destOrd="0" presId="urn:microsoft.com/office/officeart/2005/8/layout/radial6"/>
    <dgm:cxn modelId="{CB085FEB-B525-49E7-8E84-C7A0BDB6CB7A}" type="presOf" srcId="{224B8313-8DD6-4213-BF4B-968CD7C726D7}" destId="{EC0A3D29-82A5-4A2D-9EEC-81258AC2878E}" srcOrd="0" destOrd="0" presId="urn:microsoft.com/office/officeart/2005/8/layout/radial6"/>
    <dgm:cxn modelId="{572CDB0E-4156-4BA2-AB44-BEEBF3D2DFD5}" srcId="{699EC03F-5F95-40DE-AB50-C96E173AB876}" destId="{CB6981CA-C3F5-4BA3-BE79-3D801BE40D8E}" srcOrd="0" destOrd="0" parTransId="{CB7DB2C3-1D01-43BF-8D1B-4D12361851AE}" sibTransId="{6FF3CA50-AAE4-4791-9236-3313AE750AFF}"/>
    <dgm:cxn modelId="{FD4BDA0F-1DED-4713-9AC4-033234B51DF6}" type="presOf" srcId="{FA81EE33-A4CF-4E77-B335-800C514994C1}" destId="{14F6AAE3-6D11-4DCE-96CD-8D3E02CC4B90}" srcOrd="0" destOrd="0" presId="urn:microsoft.com/office/officeart/2005/8/layout/radial6"/>
    <dgm:cxn modelId="{0C8DD609-93FD-40DC-97FB-34777C35EB8B}" type="presOf" srcId="{447D9E19-B87B-4543-9FEB-11E87C31A3FC}" destId="{A9C8DB4C-ED8F-4480-9035-9463A025C41B}" srcOrd="0" destOrd="0" presId="urn:microsoft.com/office/officeart/2005/8/layout/radial6"/>
    <dgm:cxn modelId="{CBE6F8DA-CF8C-491C-85CD-37092EE6DC68}" srcId="{CB6981CA-C3F5-4BA3-BE79-3D801BE40D8E}" destId="{FA81EE33-A4CF-4E77-B335-800C514994C1}" srcOrd="0" destOrd="0" parTransId="{4FEE1C1F-47A8-4F61-AEBB-7C37E0DA41B0}" sibTransId="{447D9E19-B87B-4543-9FEB-11E87C31A3FC}"/>
    <dgm:cxn modelId="{AE76605B-E8A1-4F8C-84AF-0FAD1E0EA92C}" srcId="{CB6981CA-C3F5-4BA3-BE79-3D801BE40D8E}" destId="{EEF6A15C-928A-453C-9CE9-417E672D9468}" srcOrd="3" destOrd="0" parTransId="{50CA9497-5A9E-4321-9523-04334FCC4338}" sibTransId="{AD898495-7887-43C1-BA1C-DA2D339B94AF}"/>
    <dgm:cxn modelId="{20C79BD5-9913-4D91-AD6E-72636CDCF4B8}" type="presOf" srcId="{CC3A48B9-D787-4C9A-B953-672476697955}" destId="{C421FC54-9019-46AA-829C-A11A7F8B86EC}" srcOrd="0" destOrd="0" presId="urn:microsoft.com/office/officeart/2005/8/layout/radial6"/>
    <dgm:cxn modelId="{E126C146-EDCA-49A3-929A-19FE13A553FF}" type="presOf" srcId="{57520093-4B19-4B04-AB3D-C83F753C2C4D}" destId="{7CD6BDC9-6B6A-4C04-A6F8-C88890AEC12A}" srcOrd="0" destOrd="0" presId="urn:microsoft.com/office/officeart/2005/8/layout/radial6"/>
    <dgm:cxn modelId="{3C65ABAF-1964-4726-99B2-F1CC57BF49D5}" type="presOf" srcId="{EEF6A15C-928A-453C-9CE9-417E672D9468}" destId="{BEFC823E-B8D2-4DFC-935A-E225DDB42B39}" srcOrd="0" destOrd="0" presId="urn:microsoft.com/office/officeart/2005/8/layout/radial6"/>
    <dgm:cxn modelId="{A54268F8-AD6F-48F0-A83A-E71882BAC86E}" srcId="{CB6981CA-C3F5-4BA3-BE79-3D801BE40D8E}" destId="{CC3A48B9-D787-4C9A-B953-672476697955}" srcOrd="2" destOrd="0" parTransId="{2F6F8096-FE2D-472B-80C4-94DB02D1D90B}" sibTransId="{046B5A42-8FC9-410E-979F-F0BA4958FCBD}"/>
    <dgm:cxn modelId="{3CACBFEA-C274-49C9-BA00-611F4DA3FF60}" srcId="{CB6981CA-C3F5-4BA3-BE79-3D801BE40D8E}" destId="{4236EFC4-EF6B-4EF4-AD4D-B0DBD5C7B546}" srcOrd="4" destOrd="0" parTransId="{65866DE6-4AAD-4B62-A168-92E58EAA6BA0}" sibTransId="{224B8313-8DD6-4213-BF4B-968CD7C726D7}"/>
    <dgm:cxn modelId="{850D320F-20F9-4E04-8AB7-9C3C793B3C25}" type="presOf" srcId="{B670BD24-BAAA-44F8-A399-7D8BC9C12965}" destId="{96B5EC6E-606C-4172-B96B-4FCAF48B8947}" srcOrd="0" destOrd="0" presId="urn:microsoft.com/office/officeart/2005/8/layout/radial6"/>
    <dgm:cxn modelId="{47391593-DCCA-4FE9-B8DD-15B55035025B}" srcId="{CB6981CA-C3F5-4BA3-BE79-3D801BE40D8E}" destId="{3BBE3A05-3875-4120-AEB5-A38C6374EF0E}" srcOrd="5" destOrd="0" parTransId="{FE739F32-E1A6-4389-9399-6E1C8996661D}" sibTransId="{B670BD24-BAAA-44F8-A399-7D8BC9C12965}"/>
    <dgm:cxn modelId="{0051A249-23D4-4ADC-80EE-CA70DF732BAC}" type="presOf" srcId="{AD898495-7887-43C1-BA1C-DA2D339B94AF}" destId="{9F16D008-CE96-4B66-98E2-1AF8C0C3267B}" srcOrd="0" destOrd="0" presId="urn:microsoft.com/office/officeart/2005/8/layout/radial6"/>
    <dgm:cxn modelId="{DF4BFC2A-4209-4E4C-959A-89AB9AC4595F}" type="presOf" srcId="{046B5A42-8FC9-410E-979F-F0BA4958FCBD}" destId="{20CD9C66-E4FE-4939-83CA-164A24F39020}" srcOrd="0" destOrd="0" presId="urn:microsoft.com/office/officeart/2005/8/layout/radial6"/>
    <dgm:cxn modelId="{06D4E01A-D519-4F89-94B0-45EC432355F5}" srcId="{CB6981CA-C3F5-4BA3-BE79-3D801BE40D8E}" destId="{57520093-4B19-4B04-AB3D-C83F753C2C4D}" srcOrd="1" destOrd="0" parTransId="{F4E8270D-EC58-44D2-BFB8-348204FAEC93}" sibTransId="{1B9E73E9-AB91-42A3-BC7B-FEE0EFDDF34F}"/>
    <dgm:cxn modelId="{1D3EDF22-A7F3-4AF9-9E00-3AF474F427B4}" type="presOf" srcId="{CB6981CA-C3F5-4BA3-BE79-3D801BE40D8E}" destId="{5404AC10-E19E-4489-8DDB-AF4AB49C03DD}" srcOrd="0" destOrd="0" presId="urn:microsoft.com/office/officeart/2005/8/layout/radial6"/>
    <dgm:cxn modelId="{67E09861-34DC-4F6E-9BBD-F29477F3A277}" type="presOf" srcId="{3BBE3A05-3875-4120-AEB5-A38C6374EF0E}" destId="{BB16A2CA-1D15-4C9A-9E19-23A8967E9451}" srcOrd="0" destOrd="0" presId="urn:microsoft.com/office/officeart/2005/8/layout/radial6"/>
    <dgm:cxn modelId="{E16A7361-0C0A-4920-B8F5-91C772B43CE0}" type="presOf" srcId="{699EC03F-5F95-40DE-AB50-C96E173AB876}" destId="{B6937D10-9E98-49F8-8C69-C099ED3EDAEE}" srcOrd="0" destOrd="0" presId="urn:microsoft.com/office/officeart/2005/8/layout/radial6"/>
    <dgm:cxn modelId="{33F4370D-7D15-4C0B-A18A-17B91F0B7DE3}" type="presOf" srcId="{4236EFC4-EF6B-4EF4-AD4D-B0DBD5C7B546}" destId="{CB2C0039-71F9-4910-97F1-C6BE4F5EFF9E}" srcOrd="0" destOrd="0" presId="urn:microsoft.com/office/officeart/2005/8/layout/radial6"/>
    <dgm:cxn modelId="{9B50679D-4772-4CE2-A042-2859E0B584FC}" type="presParOf" srcId="{B6937D10-9E98-49F8-8C69-C099ED3EDAEE}" destId="{5404AC10-E19E-4489-8DDB-AF4AB49C03DD}" srcOrd="0" destOrd="0" presId="urn:microsoft.com/office/officeart/2005/8/layout/radial6"/>
    <dgm:cxn modelId="{7C91317A-FEE6-4E3F-B69E-8AF9FE9961CA}" type="presParOf" srcId="{B6937D10-9E98-49F8-8C69-C099ED3EDAEE}" destId="{14F6AAE3-6D11-4DCE-96CD-8D3E02CC4B90}" srcOrd="1" destOrd="0" presId="urn:microsoft.com/office/officeart/2005/8/layout/radial6"/>
    <dgm:cxn modelId="{C0241DB3-7DF6-4156-8A97-93D4C915ABF0}" type="presParOf" srcId="{B6937D10-9E98-49F8-8C69-C099ED3EDAEE}" destId="{658ED964-B3D2-484D-BEF8-EDCEFB5AD456}" srcOrd="2" destOrd="0" presId="urn:microsoft.com/office/officeart/2005/8/layout/radial6"/>
    <dgm:cxn modelId="{8431A917-7FB4-4C15-8C06-EBC3D1CE373F}" type="presParOf" srcId="{B6937D10-9E98-49F8-8C69-C099ED3EDAEE}" destId="{A9C8DB4C-ED8F-4480-9035-9463A025C41B}" srcOrd="3" destOrd="0" presId="urn:microsoft.com/office/officeart/2005/8/layout/radial6"/>
    <dgm:cxn modelId="{4D47554E-ADEC-43F2-B395-BA10CC4FFDB5}" type="presParOf" srcId="{B6937D10-9E98-49F8-8C69-C099ED3EDAEE}" destId="{7CD6BDC9-6B6A-4C04-A6F8-C88890AEC12A}" srcOrd="4" destOrd="0" presId="urn:microsoft.com/office/officeart/2005/8/layout/radial6"/>
    <dgm:cxn modelId="{32D8DC90-34E8-43ED-88F3-C82BD1D6028F}" type="presParOf" srcId="{B6937D10-9E98-49F8-8C69-C099ED3EDAEE}" destId="{49BEF5EA-371B-44A6-9304-12FE1F33812B}" srcOrd="5" destOrd="0" presId="urn:microsoft.com/office/officeart/2005/8/layout/radial6"/>
    <dgm:cxn modelId="{24DEFEFF-30DD-4ED3-A4DD-20FBF9C5AE36}" type="presParOf" srcId="{B6937D10-9E98-49F8-8C69-C099ED3EDAEE}" destId="{184919D3-3E85-46A8-9CA8-33DB238A86B6}" srcOrd="6" destOrd="0" presId="urn:microsoft.com/office/officeart/2005/8/layout/radial6"/>
    <dgm:cxn modelId="{B6502283-EAB8-4062-96D5-A6FDD72EAFB2}" type="presParOf" srcId="{B6937D10-9E98-49F8-8C69-C099ED3EDAEE}" destId="{C421FC54-9019-46AA-829C-A11A7F8B86EC}" srcOrd="7" destOrd="0" presId="urn:microsoft.com/office/officeart/2005/8/layout/radial6"/>
    <dgm:cxn modelId="{2DCDA158-9B13-49F5-A87C-940EEF405082}" type="presParOf" srcId="{B6937D10-9E98-49F8-8C69-C099ED3EDAEE}" destId="{81876780-C274-4BE0-A8FC-E36F3452FCB3}" srcOrd="8" destOrd="0" presId="urn:microsoft.com/office/officeart/2005/8/layout/radial6"/>
    <dgm:cxn modelId="{E5C17146-1FA2-4AB2-A01D-775744F3C575}" type="presParOf" srcId="{B6937D10-9E98-49F8-8C69-C099ED3EDAEE}" destId="{20CD9C66-E4FE-4939-83CA-164A24F39020}" srcOrd="9" destOrd="0" presId="urn:microsoft.com/office/officeart/2005/8/layout/radial6"/>
    <dgm:cxn modelId="{0DD470DF-EBC5-4D5E-A56B-FC35FE9FDF7E}" type="presParOf" srcId="{B6937D10-9E98-49F8-8C69-C099ED3EDAEE}" destId="{BEFC823E-B8D2-4DFC-935A-E225DDB42B39}" srcOrd="10" destOrd="0" presId="urn:microsoft.com/office/officeart/2005/8/layout/radial6"/>
    <dgm:cxn modelId="{729DB878-CDE3-4626-817A-CEB31CFD8B6A}" type="presParOf" srcId="{B6937D10-9E98-49F8-8C69-C099ED3EDAEE}" destId="{7E6E1AD7-6CF1-4554-9023-E4DD1F6DAD64}" srcOrd="11" destOrd="0" presId="urn:microsoft.com/office/officeart/2005/8/layout/radial6"/>
    <dgm:cxn modelId="{7B999129-F573-4456-BA85-7D4451B9A15D}" type="presParOf" srcId="{B6937D10-9E98-49F8-8C69-C099ED3EDAEE}" destId="{9F16D008-CE96-4B66-98E2-1AF8C0C3267B}" srcOrd="12" destOrd="0" presId="urn:microsoft.com/office/officeart/2005/8/layout/radial6"/>
    <dgm:cxn modelId="{3B943089-70F4-4883-8986-6A366E522CE6}" type="presParOf" srcId="{B6937D10-9E98-49F8-8C69-C099ED3EDAEE}" destId="{CB2C0039-71F9-4910-97F1-C6BE4F5EFF9E}" srcOrd="13" destOrd="0" presId="urn:microsoft.com/office/officeart/2005/8/layout/radial6"/>
    <dgm:cxn modelId="{351C7D8E-ECF5-46C6-86B1-1E9666465FC7}" type="presParOf" srcId="{B6937D10-9E98-49F8-8C69-C099ED3EDAEE}" destId="{566D4A94-20AF-4DC4-AD52-FEBC4C36FCBD}" srcOrd="14" destOrd="0" presId="urn:microsoft.com/office/officeart/2005/8/layout/radial6"/>
    <dgm:cxn modelId="{D226DAC9-960D-4421-BBBF-E05AA7CE6A69}" type="presParOf" srcId="{B6937D10-9E98-49F8-8C69-C099ED3EDAEE}" destId="{EC0A3D29-82A5-4A2D-9EEC-81258AC2878E}" srcOrd="15" destOrd="0" presId="urn:microsoft.com/office/officeart/2005/8/layout/radial6"/>
    <dgm:cxn modelId="{6635FB7B-B39F-4B09-8B74-608C3D204B6F}" type="presParOf" srcId="{B6937D10-9E98-49F8-8C69-C099ED3EDAEE}" destId="{BB16A2CA-1D15-4C9A-9E19-23A8967E9451}" srcOrd="16" destOrd="0" presId="urn:microsoft.com/office/officeart/2005/8/layout/radial6"/>
    <dgm:cxn modelId="{6710F757-E353-4892-B988-166FA71A285C}" type="presParOf" srcId="{B6937D10-9E98-49F8-8C69-C099ED3EDAEE}" destId="{F1DC77F2-B343-4EB0-9312-562BB6881017}" srcOrd="17" destOrd="0" presId="urn:microsoft.com/office/officeart/2005/8/layout/radial6"/>
    <dgm:cxn modelId="{5108132D-AAAE-436B-A3D6-7BB9E712680C}" type="presParOf" srcId="{B6937D10-9E98-49F8-8C69-C099ED3EDAEE}" destId="{96B5EC6E-606C-4172-B96B-4FCAF48B8947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BE4AE7-5CCA-40FC-9D6A-BD45942D861B}" type="doc">
      <dgm:prSet loTypeId="urn:microsoft.com/office/officeart/2005/8/layout/radial4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279EA46-EB4E-4BBA-A84A-869AAA4DCD18}">
      <dgm:prSet phldrT="[Текст]" custT="1"/>
      <dgm:spPr/>
      <dgm:t>
        <a:bodyPr/>
        <a:lstStyle/>
        <a:p>
          <a:r>
            <a:rPr lang="ru-RU" sz="1400" b="1" i="1" dirty="0"/>
            <a:t>Формы работы с одаренными детьми</a:t>
          </a:r>
          <a:endParaRPr lang="ru-RU" sz="1400" b="1" dirty="0"/>
        </a:p>
      </dgm:t>
    </dgm:pt>
    <dgm:pt modelId="{8B495EB6-75DA-4E63-A69A-1A0E43729755}" type="parTrans" cxnId="{D0B219A3-D9ED-464E-84BA-F5C59D25DD8A}">
      <dgm:prSet/>
      <dgm:spPr/>
      <dgm:t>
        <a:bodyPr/>
        <a:lstStyle/>
        <a:p>
          <a:endParaRPr lang="ru-RU"/>
        </a:p>
      </dgm:t>
    </dgm:pt>
    <dgm:pt modelId="{A0E76765-ED9F-486A-B661-4222701B81C5}" type="sibTrans" cxnId="{D0B219A3-D9ED-464E-84BA-F5C59D25DD8A}">
      <dgm:prSet/>
      <dgm:spPr/>
      <dgm:t>
        <a:bodyPr/>
        <a:lstStyle/>
        <a:p>
          <a:endParaRPr lang="ru-RU"/>
        </a:p>
      </dgm:t>
    </dgm:pt>
    <dgm:pt modelId="{E2A332B1-6D50-4DDF-9E5C-42AFFB11230E}">
      <dgm:prSet phldrT="[Текст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/>
            <a:t>групповые занятия с одаренными учащимися</a:t>
          </a:r>
        </a:p>
      </dgm:t>
    </dgm:pt>
    <dgm:pt modelId="{DB804461-F666-4A43-A901-665EDD42725D}" type="parTrans" cxnId="{D7D8CC8A-454A-408F-B9BA-61463EBD3608}">
      <dgm:prSet/>
      <dgm:spPr/>
      <dgm:t>
        <a:bodyPr/>
        <a:lstStyle/>
        <a:p>
          <a:endParaRPr lang="ru-RU"/>
        </a:p>
      </dgm:t>
    </dgm:pt>
    <dgm:pt modelId="{72FB45CE-9692-4561-8695-11835E29A263}" type="sibTrans" cxnId="{D7D8CC8A-454A-408F-B9BA-61463EBD3608}">
      <dgm:prSet/>
      <dgm:spPr/>
      <dgm:t>
        <a:bodyPr/>
        <a:lstStyle/>
        <a:p>
          <a:endParaRPr lang="ru-RU"/>
        </a:p>
      </dgm:t>
    </dgm:pt>
    <dgm:pt modelId="{F832C435-29B8-480C-95AC-24BE1BDDB49B}">
      <dgm:prSet phldrT="[Текст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/>
            <a:t>предметные кружки, кружки по интересам, секции</a:t>
          </a:r>
        </a:p>
      </dgm:t>
    </dgm:pt>
    <dgm:pt modelId="{A2305EC2-8B33-43D5-87A4-E5DD39972751}" type="parTrans" cxnId="{5305F893-87FD-494E-A657-24F6F536511F}">
      <dgm:prSet/>
      <dgm:spPr/>
      <dgm:t>
        <a:bodyPr/>
        <a:lstStyle/>
        <a:p>
          <a:endParaRPr lang="ru-RU"/>
        </a:p>
      </dgm:t>
    </dgm:pt>
    <dgm:pt modelId="{8DBC5439-80D8-4F18-9FD3-198F57EE5E0A}" type="sibTrans" cxnId="{5305F893-87FD-494E-A657-24F6F536511F}">
      <dgm:prSet/>
      <dgm:spPr/>
      <dgm:t>
        <a:bodyPr/>
        <a:lstStyle/>
        <a:p>
          <a:endParaRPr lang="ru-RU"/>
        </a:p>
      </dgm:t>
    </dgm:pt>
    <dgm:pt modelId="{B7F64C16-3BDE-4B6A-B142-C1313C340DBF}">
      <dgm:prSet phldrT="[Текст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/>
            <a:t>курсы по выбору, факультативы, спецкурсы</a:t>
          </a:r>
        </a:p>
      </dgm:t>
    </dgm:pt>
    <dgm:pt modelId="{DCDD8B64-DC2D-49F5-A2F7-94272C2CED41}" type="parTrans" cxnId="{E9422CBE-AEFE-4F2C-B1BA-1CCE3E71EB23}">
      <dgm:prSet/>
      <dgm:spPr/>
      <dgm:t>
        <a:bodyPr/>
        <a:lstStyle/>
        <a:p>
          <a:endParaRPr lang="ru-RU"/>
        </a:p>
      </dgm:t>
    </dgm:pt>
    <dgm:pt modelId="{7EB247A7-AB49-4602-8818-B8FA6D79F403}" type="sibTrans" cxnId="{E9422CBE-AEFE-4F2C-B1BA-1CCE3E71EB23}">
      <dgm:prSet/>
      <dgm:spPr/>
      <dgm:t>
        <a:bodyPr/>
        <a:lstStyle/>
        <a:p>
          <a:endParaRPr lang="ru-RU"/>
        </a:p>
      </dgm:t>
    </dgm:pt>
    <dgm:pt modelId="{68EF1B91-FC34-4A17-A7DA-1D4DD281CC25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/>
            <a:t>работа по индивидуальным планам</a:t>
          </a:r>
        </a:p>
      </dgm:t>
    </dgm:pt>
    <dgm:pt modelId="{E735DA26-3975-4F49-AF67-F172E6003C84}" type="parTrans" cxnId="{EAFAFB3B-E545-4D27-B28C-B897A7898BE0}">
      <dgm:prSet/>
      <dgm:spPr/>
      <dgm:t>
        <a:bodyPr/>
        <a:lstStyle/>
        <a:p>
          <a:endParaRPr lang="ru-RU"/>
        </a:p>
      </dgm:t>
    </dgm:pt>
    <dgm:pt modelId="{A884DCAA-0977-42E9-AB2C-6BB5969C2107}" type="sibTrans" cxnId="{EAFAFB3B-E545-4D27-B28C-B897A7898BE0}">
      <dgm:prSet/>
      <dgm:spPr/>
      <dgm:t>
        <a:bodyPr/>
        <a:lstStyle/>
        <a:p>
          <a:endParaRPr lang="ru-RU"/>
        </a:p>
      </dgm:t>
    </dgm:pt>
    <dgm:pt modelId="{0D48211A-C58B-4AA7-9B90-6C9442CC04AC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/>
            <a:t>исследовательская деятельность и участие в НПК</a:t>
          </a:r>
        </a:p>
      </dgm:t>
    </dgm:pt>
    <dgm:pt modelId="{163D0F2E-E880-4E1F-B3DE-21E8A3D7796C}" type="parTrans" cxnId="{D05BEE3E-572C-4E80-A91E-50C8F11B2602}">
      <dgm:prSet/>
      <dgm:spPr/>
      <dgm:t>
        <a:bodyPr/>
        <a:lstStyle/>
        <a:p>
          <a:endParaRPr lang="ru-RU"/>
        </a:p>
      </dgm:t>
    </dgm:pt>
    <dgm:pt modelId="{310470DD-A768-48DD-8D72-878E8BB97477}" type="sibTrans" cxnId="{D05BEE3E-572C-4E80-A91E-50C8F11B2602}">
      <dgm:prSet/>
      <dgm:spPr/>
      <dgm:t>
        <a:bodyPr/>
        <a:lstStyle/>
        <a:p>
          <a:endParaRPr lang="ru-RU"/>
        </a:p>
      </dgm:t>
    </dgm:pt>
    <dgm:pt modelId="{4FD53924-7AE9-4819-A63B-C2613692B4A1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/>
            <a:t>сотрудничество с другими школами, ВУЗами</a:t>
          </a:r>
        </a:p>
      </dgm:t>
    </dgm:pt>
    <dgm:pt modelId="{4ABC5F78-573F-4EEB-B95C-3DC0C1F5F0AF}" type="parTrans" cxnId="{6A0C5E94-81F3-4388-B520-5D37B5BDBAC4}">
      <dgm:prSet/>
      <dgm:spPr/>
      <dgm:t>
        <a:bodyPr/>
        <a:lstStyle/>
        <a:p>
          <a:endParaRPr lang="ru-RU"/>
        </a:p>
      </dgm:t>
    </dgm:pt>
    <dgm:pt modelId="{D41C94AC-1046-4ADC-B4EE-75750C6C1E56}" type="sibTrans" cxnId="{6A0C5E94-81F3-4388-B520-5D37B5BDBAC4}">
      <dgm:prSet/>
      <dgm:spPr/>
      <dgm:t>
        <a:bodyPr/>
        <a:lstStyle/>
        <a:p>
          <a:endParaRPr lang="ru-RU"/>
        </a:p>
      </dgm:t>
    </dgm:pt>
    <dgm:pt modelId="{7480EA4B-B78F-4838-A444-89C79C412451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/>
            <a:t>творческие мастерские</a:t>
          </a:r>
        </a:p>
      </dgm:t>
    </dgm:pt>
    <dgm:pt modelId="{2A57BA21-7C8E-405C-96D6-2414D32FD2CF}" type="parTrans" cxnId="{C2345084-DD85-49BC-B1FB-F5EFB1D623C6}">
      <dgm:prSet/>
      <dgm:spPr/>
      <dgm:t>
        <a:bodyPr/>
        <a:lstStyle/>
        <a:p>
          <a:endParaRPr lang="ru-RU"/>
        </a:p>
      </dgm:t>
    </dgm:pt>
    <dgm:pt modelId="{D31E4128-5FE6-4D6A-AB68-A85F7D9D85EB}" type="sibTrans" cxnId="{C2345084-DD85-49BC-B1FB-F5EFB1D623C6}">
      <dgm:prSet/>
      <dgm:spPr/>
      <dgm:t>
        <a:bodyPr/>
        <a:lstStyle/>
        <a:p>
          <a:endParaRPr lang="ru-RU"/>
        </a:p>
      </dgm:t>
    </dgm:pt>
    <dgm:pt modelId="{DABDF5D5-B96F-4293-9949-264C056A522D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/>
            <a:t>участие в олимпиадах, конкурсах</a:t>
          </a:r>
        </a:p>
      </dgm:t>
    </dgm:pt>
    <dgm:pt modelId="{8577036D-7884-48D2-B1B2-E4C199C76A1C}" type="parTrans" cxnId="{6CB0C451-D600-40A4-9C91-15EC12C7F414}">
      <dgm:prSet/>
      <dgm:spPr/>
      <dgm:t>
        <a:bodyPr/>
        <a:lstStyle/>
        <a:p>
          <a:endParaRPr lang="ru-RU"/>
        </a:p>
      </dgm:t>
    </dgm:pt>
    <dgm:pt modelId="{AE7D10DC-8ED6-4336-A791-395D0795F5E2}" type="sibTrans" cxnId="{6CB0C451-D600-40A4-9C91-15EC12C7F414}">
      <dgm:prSet/>
      <dgm:spPr/>
      <dgm:t>
        <a:bodyPr/>
        <a:lstStyle/>
        <a:p>
          <a:endParaRPr lang="ru-RU"/>
        </a:p>
      </dgm:t>
    </dgm:pt>
    <dgm:pt modelId="{19C8AAA3-8B57-4883-B59E-9A183B6399F3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i="1" dirty="0"/>
            <a:t>участия в </a:t>
          </a:r>
          <a:r>
            <a:rPr lang="ru-RU" sz="1200" b="1" i="1" dirty="0" err="1"/>
            <a:t>Интернет-олимпиадах</a:t>
          </a:r>
          <a:endParaRPr lang="ru-RU" sz="1200" b="1" dirty="0"/>
        </a:p>
      </dgm:t>
    </dgm:pt>
    <dgm:pt modelId="{7EF9C9D1-933E-4A13-AB04-DC02A77C388A}" type="parTrans" cxnId="{EEBF62B6-3770-4C7F-A3C6-2D3DFA3D1518}">
      <dgm:prSet/>
      <dgm:spPr/>
      <dgm:t>
        <a:bodyPr/>
        <a:lstStyle/>
        <a:p>
          <a:endParaRPr lang="ru-RU"/>
        </a:p>
      </dgm:t>
    </dgm:pt>
    <dgm:pt modelId="{F32B9455-84C8-4F4F-9AE2-3607804B0DDD}" type="sibTrans" cxnId="{EEBF62B6-3770-4C7F-A3C6-2D3DFA3D1518}">
      <dgm:prSet/>
      <dgm:spPr/>
      <dgm:t>
        <a:bodyPr/>
        <a:lstStyle/>
        <a:p>
          <a:endParaRPr lang="ru-RU"/>
        </a:p>
      </dgm:t>
    </dgm:pt>
    <dgm:pt modelId="{3595261B-10AA-4706-8630-AA60C5DEC02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предметная декада</a:t>
          </a:r>
        </a:p>
      </dgm:t>
    </dgm:pt>
    <dgm:pt modelId="{165E5026-4725-41F5-925D-9DC892126E49}" type="parTrans" cxnId="{887F074E-AE1E-4CF0-AAD1-EF484D611F4C}">
      <dgm:prSet/>
      <dgm:spPr/>
      <dgm:t>
        <a:bodyPr/>
        <a:lstStyle/>
        <a:p>
          <a:endParaRPr lang="ru-RU"/>
        </a:p>
      </dgm:t>
    </dgm:pt>
    <dgm:pt modelId="{E4089754-249C-4C00-969D-0A42F7DC97C9}" type="sibTrans" cxnId="{887F074E-AE1E-4CF0-AAD1-EF484D611F4C}">
      <dgm:prSet/>
      <dgm:spPr/>
      <dgm:t>
        <a:bodyPr/>
        <a:lstStyle/>
        <a:p>
          <a:endParaRPr lang="ru-RU"/>
        </a:p>
      </dgm:t>
    </dgm:pt>
    <dgm:pt modelId="{5B73E041-DA2F-4FAE-AC73-C69B8F24863B}">
      <dgm:prSet/>
      <dgm:spPr/>
      <dgm:t>
        <a:bodyPr/>
        <a:lstStyle/>
        <a:p>
          <a:endParaRPr lang="ru-RU"/>
        </a:p>
      </dgm:t>
    </dgm:pt>
    <dgm:pt modelId="{467EABB4-6CF2-4C0F-8EAC-5AA3DABFF2F6}" type="parTrans" cxnId="{32A02A9A-3D93-4C7D-B7E0-EE9DB461DF7F}">
      <dgm:prSet/>
      <dgm:spPr/>
      <dgm:t>
        <a:bodyPr/>
        <a:lstStyle/>
        <a:p>
          <a:endParaRPr lang="ru-RU"/>
        </a:p>
      </dgm:t>
    </dgm:pt>
    <dgm:pt modelId="{E3DDE40A-2B3A-4288-9C8D-9D6396DD949E}" type="sibTrans" cxnId="{32A02A9A-3D93-4C7D-B7E0-EE9DB461DF7F}">
      <dgm:prSet/>
      <dgm:spPr/>
      <dgm:t>
        <a:bodyPr/>
        <a:lstStyle/>
        <a:p>
          <a:endParaRPr lang="ru-RU"/>
        </a:p>
      </dgm:t>
    </dgm:pt>
    <dgm:pt modelId="{48DDFAEA-430F-40AC-87FE-2B1F3B48CA7A}" type="pres">
      <dgm:prSet presAssocID="{3ABE4AE7-5CCA-40FC-9D6A-BD45942D861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1319F9-C24B-4BA2-925D-701183942475}" type="pres">
      <dgm:prSet presAssocID="{2279EA46-EB4E-4BBA-A84A-869AAA4DCD18}" presName="centerShape" presStyleLbl="node0" presStyleIdx="0" presStyleCnt="1" custScaleX="237161" custScaleY="141968" custLinFactNeighborX="1198" custLinFactNeighborY="591"/>
      <dgm:spPr/>
      <dgm:t>
        <a:bodyPr/>
        <a:lstStyle/>
        <a:p>
          <a:endParaRPr lang="ru-RU"/>
        </a:p>
      </dgm:t>
    </dgm:pt>
    <dgm:pt modelId="{F0692B76-CC49-446E-9A0C-A2DBBB55D39A}" type="pres">
      <dgm:prSet presAssocID="{DB804461-F666-4A43-A901-665EDD42725D}" presName="parTrans" presStyleLbl="bgSibTrans2D1" presStyleIdx="0" presStyleCnt="10"/>
      <dgm:spPr/>
      <dgm:t>
        <a:bodyPr/>
        <a:lstStyle/>
        <a:p>
          <a:endParaRPr lang="ru-RU"/>
        </a:p>
      </dgm:t>
    </dgm:pt>
    <dgm:pt modelId="{7E505925-1593-4D5D-9AF2-66BDC8569A13}" type="pres">
      <dgm:prSet presAssocID="{E2A332B1-6D50-4DDF-9E5C-42AFFB11230E}" presName="node" presStyleLbl="node1" presStyleIdx="0" presStyleCnt="10" custScaleX="439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E745F-F901-4E05-B319-DFE3332EB5F5}" type="pres">
      <dgm:prSet presAssocID="{A2305EC2-8B33-43D5-87A4-E5DD39972751}" presName="parTrans" presStyleLbl="bgSibTrans2D1" presStyleIdx="1" presStyleCnt="10" custLinFactNeighborX="-2381" custLinFactNeighborY="20278"/>
      <dgm:spPr/>
      <dgm:t>
        <a:bodyPr/>
        <a:lstStyle/>
        <a:p>
          <a:endParaRPr lang="ru-RU"/>
        </a:p>
      </dgm:t>
    </dgm:pt>
    <dgm:pt modelId="{D6F46A25-AD6B-45C2-8677-13F83156A883}" type="pres">
      <dgm:prSet presAssocID="{F832C435-29B8-480C-95AC-24BE1BDDB49B}" presName="node" presStyleLbl="node1" presStyleIdx="1" presStyleCnt="10" custScaleX="371018" custRadScaleRad="88490" custRadScaleInc="-2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505DE-F0F5-415F-9448-FB078AC5CFA3}" type="pres">
      <dgm:prSet presAssocID="{165E5026-4725-41F5-925D-9DC892126E49}" presName="parTrans" presStyleLbl="bgSibTrans2D1" presStyleIdx="2" presStyleCnt="10" custLinFactNeighborX="4997" custLinFactNeighborY="-11652"/>
      <dgm:spPr/>
      <dgm:t>
        <a:bodyPr/>
        <a:lstStyle/>
        <a:p>
          <a:endParaRPr lang="ru-RU"/>
        </a:p>
      </dgm:t>
    </dgm:pt>
    <dgm:pt modelId="{069CFA0F-017A-4465-BAFF-9033E808ADA8}" type="pres">
      <dgm:prSet presAssocID="{3595261B-10AA-4706-8630-AA60C5DEC02F}" presName="node" presStyleLbl="node1" presStyleIdx="2" presStyleCnt="10" custScaleX="412845" custRadScaleRad="87215" custRadScaleInc="-6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F67BCC-D9DC-4712-B3A1-E0E1CE09506B}" type="pres">
      <dgm:prSet presAssocID="{DCDD8B64-DC2D-49F5-A2F7-94272C2CED41}" presName="parTrans" presStyleLbl="bgSibTrans2D1" presStyleIdx="3" presStyleCnt="10" custLinFactNeighborX="7578" custLinFactNeighborY="8642"/>
      <dgm:spPr/>
      <dgm:t>
        <a:bodyPr/>
        <a:lstStyle/>
        <a:p>
          <a:endParaRPr lang="ru-RU"/>
        </a:p>
      </dgm:t>
    </dgm:pt>
    <dgm:pt modelId="{AE45A281-9317-450E-96A2-FC8083728227}" type="pres">
      <dgm:prSet presAssocID="{B7F64C16-3BDE-4B6A-B142-C1313C340DBF}" presName="node" presStyleLbl="node1" presStyleIdx="3" presStyleCnt="10" custScaleX="376720" custScaleY="96169" custRadScaleRad="106685" custRadScaleInc="-52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9EE23-F79B-4465-998D-DFACA5D59AB1}" type="pres">
      <dgm:prSet presAssocID="{7EF9C9D1-933E-4A13-AB04-DC02A77C388A}" presName="parTrans" presStyleLbl="bgSibTrans2D1" presStyleIdx="4" presStyleCnt="10" custAng="917723" custScaleX="108037" custLinFactNeighborX="16434" custLinFactNeighborY="-49157"/>
      <dgm:spPr/>
      <dgm:t>
        <a:bodyPr/>
        <a:lstStyle/>
        <a:p>
          <a:endParaRPr lang="ru-RU"/>
        </a:p>
      </dgm:t>
    </dgm:pt>
    <dgm:pt modelId="{AE73DB01-AFD7-44AE-B2E8-69B2112B5B29}" type="pres">
      <dgm:prSet presAssocID="{19C8AAA3-8B57-4883-B59E-9A183B6399F3}" presName="node" presStyleLbl="node1" presStyleIdx="4" presStyleCnt="10" custScaleX="370056" custScaleY="91488" custRadScaleRad="118718" custRadScaleInc="-63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907D0-E8C2-43BF-93EC-43DBBD8F3FCC}" type="pres">
      <dgm:prSet presAssocID="{8577036D-7884-48D2-B1B2-E4C199C76A1C}" presName="parTrans" presStyleLbl="bgSibTrans2D1" presStyleIdx="5" presStyleCnt="10" custScaleX="94947" custLinFactNeighborX="-11415" custLinFactNeighborY="23679"/>
      <dgm:spPr/>
      <dgm:t>
        <a:bodyPr/>
        <a:lstStyle/>
        <a:p>
          <a:endParaRPr lang="ru-RU"/>
        </a:p>
      </dgm:t>
    </dgm:pt>
    <dgm:pt modelId="{95DADBEA-8BFB-423E-A687-DCEEB0EF11B4}" type="pres">
      <dgm:prSet presAssocID="{DABDF5D5-B96F-4293-9949-264C056A522D}" presName="node" presStyleLbl="node1" presStyleIdx="5" presStyleCnt="10" custScaleX="363759" custScaleY="97390" custRadScaleRad="125431" custRadScaleInc="104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692ED-4BB1-4862-947C-84336027245D}" type="pres">
      <dgm:prSet presAssocID="{2A57BA21-7C8E-405C-96D6-2414D32FD2CF}" presName="parTrans" presStyleLbl="bgSibTrans2D1" presStyleIdx="6" presStyleCnt="10"/>
      <dgm:spPr/>
      <dgm:t>
        <a:bodyPr/>
        <a:lstStyle/>
        <a:p>
          <a:endParaRPr lang="ru-RU"/>
        </a:p>
      </dgm:t>
    </dgm:pt>
    <dgm:pt modelId="{49B7FC96-C5F9-4CE0-8960-C31A4FE6D864}" type="pres">
      <dgm:prSet presAssocID="{7480EA4B-B78F-4838-A444-89C79C412451}" presName="node" presStyleLbl="node1" presStyleIdx="6" presStyleCnt="10" custScaleX="418071" custScaleY="113486" custRadScaleRad="97704" custRadScaleInc="23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A23CE8-BC26-4C14-B639-E5058CCCE31E}" type="pres">
      <dgm:prSet presAssocID="{4ABC5F78-573F-4EEB-B95C-3DC0C1F5F0AF}" presName="parTrans" presStyleLbl="bgSibTrans2D1" presStyleIdx="7" presStyleCnt="10"/>
      <dgm:spPr/>
      <dgm:t>
        <a:bodyPr/>
        <a:lstStyle/>
        <a:p>
          <a:endParaRPr lang="ru-RU"/>
        </a:p>
      </dgm:t>
    </dgm:pt>
    <dgm:pt modelId="{F47E55DF-CE1B-45A9-A0D5-B13F718DE562}" type="pres">
      <dgm:prSet presAssocID="{4FD53924-7AE9-4819-A63B-C2613692B4A1}" presName="node" presStyleLbl="node1" presStyleIdx="7" presStyleCnt="10" custScaleX="361645" custScaleY="99357" custRadScaleRad="86788" custRadScaleInc="-6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3A47D-A461-42C0-91F5-EAE98619F424}" type="pres">
      <dgm:prSet presAssocID="{163D0F2E-E880-4E1F-B3DE-21E8A3D7796C}" presName="parTrans" presStyleLbl="bgSibTrans2D1" presStyleIdx="8" presStyleCnt="10" custLinFactNeighborX="15375" custLinFactNeighborY="48469"/>
      <dgm:spPr/>
      <dgm:t>
        <a:bodyPr/>
        <a:lstStyle/>
        <a:p>
          <a:endParaRPr lang="ru-RU"/>
        </a:p>
      </dgm:t>
    </dgm:pt>
    <dgm:pt modelId="{8ED70365-D021-48A5-A039-CD062779749B}" type="pres">
      <dgm:prSet presAssocID="{0D48211A-C58B-4AA7-9B90-6C9442CC04AC}" presName="node" presStyleLbl="node1" presStyleIdx="8" presStyleCnt="10" custScaleX="328397" custScaleY="95092" custRadScaleRad="84080" custRadScaleInc="-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18217-FA30-4F90-A236-88327D7DFE83}" type="pres">
      <dgm:prSet presAssocID="{E735DA26-3975-4F49-AF67-F172E6003C84}" presName="parTrans" presStyleLbl="bgSibTrans2D1" presStyleIdx="9" presStyleCnt="10"/>
      <dgm:spPr/>
      <dgm:t>
        <a:bodyPr/>
        <a:lstStyle/>
        <a:p>
          <a:endParaRPr lang="ru-RU"/>
        </a:p>
      </dgm:t>
    </dgm:pt>
    <dgm:pt modelId="{EA2A3702-BE88-47EA-896A-C825A60BBA6B}" type="pres">
      <dgm:prSet presAssocID="{68EF1B91-FC34-4A17-A7DA-1D4DD281CC25}" presName="node" presStyleLbl="node1" presStyleIdx="9" presStyleCnt="10" custScaleX="389260" custScaleY="106319" custRadScaleRad="97152" custRadScaleInc="3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6DB42A-F636-4BF6-A17A-00BF48424130}" type="presOf" srcId="{2A57BA21-7C8E-405C-96D6-2414D32FD2CF}" destId="{8E5692ED-4BB1-4862-947C-84336027245D}" srcOrd="0" destOrd="0" presId="urn:microsoft.com/office/officeart/2005/8/layout/radial4"/>
    <dgm:cxn modelId="{6A0C5E94-81F3-4388-B520-5D37B5BDBAC4}" srcId="{2279EA46-EB4E-4BBA-A84A-869AAA4DCD18}" destId="{4FD53924-7AE9-4819-A63B-C2613692B4A1}" srcOrd="7" destOrd="0" parTransId="{4ABC5F78-573F-4EEB-B95C-3DC0C1F5F0AF}" sibTransId="{D41C94AC-1046-4ADC-B4EE-75750C6C1E56}"/>
    <dgm:cxn modelId="{0ABF2219-81C5-49F9-95D4-E6FA231A7C30}" type="presOf" srcId="{165E5026-4725-41F5-925D-9DC892126E49}" destId="{231505DE-F0F5-415F-9448-FB078AC5CFA3}" srcOrd="0" destOrd="0" presId="urn:microsoft.com/office/officeart/2005/8/layout/radial4"/>
    <dgm:cxn modelId="{2CE9834D-652D-401C-8D4C-27FD73AFA9D3}" type="presOf" srcId="{3ABE4AE7-5CCA-40FC-9D6A-BD45942D861B}" destId="{48DDFAEA-430F-40AC-87FE-2B1F3B48CA7A}" srcOrd="0" destOrd="0" presId="urn:microsoft.com/office/officeart/2005/8/layout/radial4"/>
    <dgm:cxn modelId="{32A02A9A-3D93-4C7D-B7E0-EE9DB461DF7F}" srcId="{3ABE4AE7-5CCA-40FC-9D6A-BD45942D861B}" destId="{5B73E041-DA2F-4FAE-AC73-C69B8F24863B}" srcOrd="1" destOrd="0" parTransId="{467EABB4-6CF2-4C0F-8EAC-5AA3DABFF2F6}" sibTransId="{E3DDE40A-2B3A-4288-9C8D-9D6396DD949E}"/>
    <dgm:cxn modelId="{2285664D-F1FD-42B0-8F78-4B615E8421C3}" type="presOf" srcId="{163D0F2E-E880-4E1F-B3DE-21E8A3D7796C}" destId="{3BF3A47D-A461-42C0-91F5-EAE98619F424}" srcOrd="0" destOrd="0" presId="urn:microsoft.com/office/officeart/2005/8/layout/radial4"/>
    <dgm:cxn modelId="{D7D8CC8A-454A-408F-B9BA-61463EBD3608}" srcId="{2279EA46-EB4E-4BBA-A84A-869AAA4DCD18}" destId="{E2A332B1-6D50-4DDF-9E5C-42AFFB11230E}" srcOrd="0" destOrd="0" parTransId="{DB804461-F666-4A43-A901-665EDD42725D}" sibTransId="{72FB45CE-9692-4561-8695-11835E29A263}"/>
    <dgm:cxn modelId="{090C2EB4-3047-4050-908D-67151F92C97B}" type="presOf" srcId="{8577036D-7884-48D2-B1B2-E4C199C76A1C}" destId="{113907D0-E8C2-43BF-93EC-43DBBD8F3FCC}" srcOrd="0" destOrd="0" presId="urn:microsoft.com/office/officeart/2005/8/layout/radial4"/>
    <dgm:cxn modelId="{5305F893-87FD-494E-A657-24F6F536511F}" srcId="{2279EA46-EB4E-4BBA-A84A-869AAA4DCD18}" destId="{F832C435-29B8-480C-95AC-24BE1BDDB49B}" srcOrd="1" destOrd="0" parTransId="{A2305EC2-8B33-43D5-87A4-E5DD39972751}" sibTransId="{8DBC5439-80D8-4F18-9FD3-198F57EE5E0A}"/>
    <dgm:cxn modelId="{6480194D-3F92-4AF2-B6AE-40E08D424FB2}" type="presOf" srcId="{0D48211A-C58B-4AA7-9B90-6C9442CC04AC}" destId="{8ED70365-D021-48A5-A039-CD062779749B}" srcOrd="0" destOrd="0" presId="urn:microsoft.com/office/officeart/2005/8/layout/radial4"/>
    <dgm:cxn modelId="{BA7EC845-B84A-446A-A847-005EED29D500}" type="presOf" srcId="{DB804461-F666-4A43-A901-665EDD42725D}" destId="{F0692B76-CC49-446E-9A0C-A2DBBB55D39A}" srcOrd="0" destOrd="0" presId="urn:microsoft.com/office/officeart/2005/8/layout/radial4"/>
    <dgm:cxn modelId="{F92D7DEE-89E6-4F36-84DA-CDB234B4279F}" type="presOf" srcId="{7EF9C9D1-933E-4A13-AB04-DC02A77C388A}" destId="{2C09EE23-F79B-4465-998D-DFACA5D59AB1}" srcOrd="0" destOrd="0" presId="urn:microsoft.com/office/officeart/2005/8/layout/radial4"/>
    <dgm:cxn modelId="{8DEDFA36-B35D-412B-B633-22EACB003B1D}" type="presOf" srcId="{A2305EC2-8B33-43D5-87A4-E5DD39972751}" destId="{408E745F-F901-4E05-B319-DFE3332EB5F5}" srcOrd="0" destOrd="0" presId="urn:microsoft.com/office/officeart/2005/8/layout/radial4"/>
    <dgm:cxn modelId="{EEBF62B6-3770-4C7F-A3C6-2D3DFA3D1518}" srcId="{2279EA46-EB4E-4BBA-A84A-869AAA4DCD18}" destId="{19C8AAA3-8B57-4883-B59E-9A183B6399F3}" srcOrd="4" destOrd="0" parTransId="{7EF9C9D1-933E-4A13-AB04-DC02A77C388A}" sibTransId="{F32B9455-84C8-4F4F-9AE2-3607804B0DDD}"/>
    <dgm:cxn modelId="{9CF0263C-CCDD-4E05-8D62-3FD35B88653F}" type="presOf" srcId="{4ABC5F78-573F-4EEB-B95C-3DC0C1F5F0AF}" destId="{79A23CE8-BC26-4C14-B639-E5058CCCE31E}" srcOrd="0" destOrd="0" presId="urn:microsoft.com/office/officeart/2005/8/layout/radial4"/>
    <dgm:cxn modelId="{E9422CBE-AEFE-4F2C-B1BA-1CCE3E71EB23}" srcId="{2279EA46-EB4E-4BBA-A84A-869AAA4DCD18}" destId="{B7F64C16-3BDE-4B6A-B142-C1313C340DBF}" srcOrd="3" destOrd="0" parTransId="{DCDD8B64-DC2D-49F5-A2F7-94272C2CED41}" sibTransId="{7EB247A7-AB49-4602-8818-B8FA6D79F403}"/>
    <dgm:cxn modelId="{6CB0C451-D600-40A4-9C91-15EC12C7F414}" srcId="{2279EA46-EB4E-4BBA-A84A-869AAA4DCD18}" destId="{DABDF5D5-B96F-4293-9949-264C056A522D}" srcOrd="5" destOrd="0" parTransId="{8577036D-7884-48D2-B1B2-E4C199C76A1C}" sibTransId="{AE7D10DC-8ED6-4336-A791-395D0795F5E2}"/>
    <dgm:cxn modelId="{9DF187A4-D8D6-469A-A110-478AD655FCF4}" type="presOf" srcId="{3595261B-10AA-4706-8630-AA60C5DEC02F}" destId="{069CFA0F-017A-4465-BAFF-9033E808ADA8}" srcOrd="0" destOrd="0" presId="urn:microsoft.com/office/officeart/2005/8/layout/radial4"/>
    <dgm:cxn modelId="{F8FC9C39-F79E-4E89-BEAC-DF3C995284E0}" type="presOf" srcId="{DABDF5D5-B96F-4293-9949-264C056A522D}" destId="{95DADBEA-8BFB-423E-A687-DCEEB0EF11B4}" srcOrd="0" destOrd="0" presId="urn:microsoft.com/office/officeart/2005/8/layout/radial4"/>
    <dgm:cxn modelId="{FDFFB568-AE93-4CC6-9A01-648F475B3255}" type="presOf" srcId="{B7F64C16-3BDE-4B6A-B142-C1313C340DBF}" destId="{AE45A281-9317-450E-96A2-FC8083728227}" srcOrd="0" destOrd="0" presId="urn:microsoft.com/office/officeart/2005/8/layout/radial4"/>
    <dgm:cxn modelId="{85FCBC1C-3AC2-4E76-A43C-C1CFC442B621}" type="presOf" srcId="{E2A332B1-6D50-4DDF-9E5C-42AFFB11230E}" destId="{7E505925-1593-4D5D-9AF2-66BDC8569A13}" srcOrd="0" destOrd="0" presId="urn:microsoft.com/office/officeart/2005/8/layout/radial4"/>
    <dgm:cxn modelId="{EAFAFB3B-E545-4D27-B28C-B897A7898BE0}" srcId="{2279EA46-EB4E-4BBA-A84A-869AAA4DCD18}" destId="{68EF1B91-FC34-4A17-A7DA-1D4DD281CC25}" srcOrd="9" destOrd="0" parTransId="{E735DA26-3975-4F49-AF67-F172E6003C84}" sibTransId="{A884DCAA-0977-42E9-AB2C-6BB5969C2107}"/>
    <dgm:cxn modelId="{6714375C-99D9-4D19-A757-0B1B8668642A}" type="presOf" srcId="{F832C435-29B8-480C-95AC-24BE1BDDB49B}" destId="{D6F46A25-AD6B-45C2-8677-13F83156A883}" srcOrd="0" destOrd="0" presId="urn:microsoft.com/office/officeart/2005/8/layout/radial4"/>
    <dgm:cxn modelId="{73C3C1B6-B5B8-4142-8FBB-A6F9D18EF626}" type="presOf" srcId="{DCDD8B64-DC2D-49F5-A2F7-94272C2CED41}" destId="{7DF67BCC-D9DC-4712-B3A1-E0E1CE09506B}" srcOrd="0" destOrd="0" presId="urn:microsoft.com/office/officeart/2005/8/layout/radial4"/>
    <dgm:cxn modelId="{AFF333B7-C97A-423E-B8F3-7029EB650E9D}" type="presOf" srcId="{E735DA26-3975-4F49-AF67-F172E6003C84}" destId="{08418217-FA30-4F90-A236-88327D7DFE83}" srcOrd="0" destOrd="0" presId="urn:microsoft.com/office/officeart/2005/8/layout/radial4"/>
    <dgm:cxn modelId="{465C559A-8A09-4800-B4DF-DFF3A7A764C3}" type="presOf" srcId="{68EF1B91-FC34-4A17-A7DA-1D4DD281CC25}" destId="{EA2A3702-BE88-47EA-896A-C825A60BBA6B}" srcOrd="0" destOrd="0" presId="urn:microsoft.com/office/officeart/2005/8/layout/radial4"/>
    <dgm:cxn modelId="{D05BEE3E-572C-4E80-A91E-50C8F11B2602}" srcId="{2279EA46-EB4E-4BBA-A84A-869AAA4DCD18}" destId="{0D48211A-C58B-4AA7-9B90-6C9442CC04AC}" srcOrd="8" destOrd="0" parTransId="{163D0F2E-E880-4E1F-B3DE-21E8A3D7796C}" sibTransId="{310470DD-A768-48DD-8D72-878E8BB97477}"/>
    <dgm:cxn modelId="{887F074E-AE1E-4CF0-AAD1-EF484D611F4C}" srcId="{2279EA46-EB4E-4BBA-A84A-869AAA4DCD18}" destId="{3595261B-10AA-4706-8630-AA60C5DEC02F}" srcOrd="2" destOrd="0" parTransId="{165E5026-4725-41F5-925D-9DC892126E49}" sibTransId="{E4089754-249C-4C00-969D-0A42F7DC97C9}"/>
    <dgm:cxn modelId="{DCD96B97-5169-4DF0-AFAE-32CE3B1ED91D}" type="presOf" srcId="{4FD53924-7AE9-4819-A63B-C2613692B4A1}" destId="{F47E55DF-CE1B-45A9-A0D5-B13F718DE562}" srcOrd="0" destOrd="0" presId="urn:microsoft.com/office/officeart/2005/8/layout/radial4"/>
    <dgm:cxn modelId="{D0B219A3-D9ED-464E-84BA-F5C59D25DD8A}" srcId="{3ABE4AE7-5CCA-40FC-9D6A-BD45942D861B}" destId="{2279EA46-EB4E-4BBA-A84A-869AAA4DCD18}" srcOrd="0" destOrd="0" parTransId="{8B495EB6-75DA-4E63-A69A-1A0E43729755}" sibTransId="{A0E76765-ED9F-486A-B661-4222701B81C5}"/>
    <dgm:cxn modelId="{4931C804-B379-4802-A811-9FECC0B3890B}" type="presOf" srcId="{2279EA46-EB4E-4BBA-A84A-869AAA4DCD18}" destId="{641319F9-C24B-4BA2-925D-701183942475}" srcOrd="0" destOrd="0" presId="urn:microsoft.com/office/officeart/2005/8/layout/radial4"/>
    <dgm:cxn modelId="{D06C2168-5E30-41B8-B9BA-601E5DFA30BD}" type="presOf" srcId="{7480EA4B-B78F-4838-A444-89C79C412451}" destId="{49B7FC96-C5F9-4CE0-8960-C31A4FE6D864}" srcOrd="0" destOrd="0" presId="urn:microsoft.com/office/officeart/2005/8/layout/radial4"/>
    <dgm:cxn modelId="{C2345084-DD85-49BC-B1FB-F5EFB1D623C6}" srcId="{2279EA46-EB4E-4BBA-A84A-869AAA4DCD18}" destId="{7480EA4B-B78F-4838-A444-89C79C412451}" srcOrd="6" destOrd="0" parTransId="{2A57BA21-7C8E-405C-96D6-2414D32FD2CF}" sibTransId="{D31E4128-5FE6-4D6A-AB68-A85F7D9D85EB}"/>
    <dgm:cxn modelId="{F62E042F-0FD4-43D5-B0EE-D13B9B41964D}" type="presOf" srcId="{19C8AAA3-8B57-4883-B59E-9A183B6399F3}" destId="{AE73DB01-AFD7-44AE-B2E8-69B2112B5B29}" srcOrd="0" destOrd="0" presId="urn:microsoft.com/office/officeart/2005/8/layout/radial4"/>
    <dgm:cxn modelId="{4A7D952C-8AFA-45B0-B1A8-4F1BF70A8BEC}" type="presParOf" srcId="{48DDFAEA-430F-40AC-87FE-2B1F3B48CA7A}" destId="{641319F9-C24B-4BA2-925D-701183942475}" srcOrd="0" destOrd="0" presId="urn:microsoft.com/office/officeart/2005/8/layout/radial4"/>
    <dgm:cxn modelId="{768AAAD6-6F4C-4F24-B34E-CF2CC857A9E6}" type="presParOf" srcId="{48DDFAEA-430F-40AC-87FE-2B1F3B48CA7A}" destId="{F0692B76-CC49-446E-9A0C-A2DBBB55D39A}" srcOrd="1" destOrd="0" presId="urn:microsoft.com/office/officeart/2005/8/layout/radial4"/>
    <dgm:cxn modelId="{43CFE4C8-45BE-430A-B93C-85FFF2DED82E}" type="presParOf" srcId="{48DDFAEA-430F-40AC-87FE-2B1F3B48CA7A}" destId="{7E505925-1593-4D5D-9AF2-66BDC8569A13}" srcOrd="2" destOrd="0" presId="urn:microsoft.com/office/officeart/2005/8/layout/radial4"/>
    <dgm:cxn modelId="{3E71CAC0-EC71-450B-8703-8502B784BDDD}" type="presParOf" srcId="{48DDFAEA-430F-40AC-87FE-2B1F3B48CA7A}" destId="{408E745F-F901-4E05-B319-DFE3332EB5F5}" srcOrd="3" destOrd="0" presId="urn:microsoft.com/office/officeart/2005/8/layout/radial4"/>
    <dgm:cxn modelId="{8A4A9A31-11EE-4642-B364-D38CFF10B75B}" type="presParOf" srcId="{48DDFAEA-430F-40AC-87FE-2B1F3B48CA7A}" destId="{D6F46A25-AD6B-45C2-8677-13F83156A883}" srcOrd="4" destOrd="0" presId="urn:microsoft.com/office/officeart/2005/8/layout/radial4"/>
    <dgm:cxn modelId="{0042AA64-24F5-4D26-B5ED-773A4427DE5E}" type="presParOf" srcId="{48DDFAEA-430F-40AC-87FE-2B1F3B48CA7A}" destId="{231505DE-F0F5-415F-9448-FB078AC5CFA3}" srcOrd="5" destOrd="0" presId="urn:microsoft.com/office/officeart/2005/8/layout/radial4"/>
    <dgm:cxn modelId="{0CA3E1E0-DD4E-4975-BB19-7B8BB34C74DD}" type="presParOf" srcId="{48DDFAEA-430F-40AC-87FE-2B1F3B48CA7A}" destId="{069CFA0F-017A-4465-BAFF-9033E808ADA8}" srcOrd="6" destOrd="0" presId="urn:microsoft.com/office/officeart/2005/8/layout/radial4"/>
    <dgm:cxn modelId="{6546A30B-A442-4644-A33D-BCB57898E728}" type="presParOf" srcId="{48DDFAEA-430F-40AC-87FE-2B1F3B48CA7A}" destId="{7DF67BCC-D9DC-4712-B3A1-E0E1CE09506B}" srcOrd="7" destOrd="0" presId="urn:microsoft.com/office/officeart/2005/8/layout/radial4"/>
    <dgm:cxn modelId="{2602207B-1ED1-4819-9170-C08C867ADEBA}" type="presParOf" srcId="{48DDFAEA-430F-40AC-87FE-2B1F3B48CA7A}" destId="{AE45A281-9317-450E-96A2-FC8083728227}" srcOrd="8" destOrd="0" presId="urn:microsoft.com/office/officeart/2005/8/layout/radial4"/>
    <dgm:cxn modelId="{92E0FAFE-D2EC-470C-8CF7-4ED5844C3FD6}" type="presParOf" srcId="{48DDFAEA-430F-40AC-87FE-2B1F3B48CA7A}" destId="{2C09EE23-F79B-4465-998D-DFACA5D59AB1}" srcOrd="9" destOrd="0" presId="urn:microsoft.com/office/officeart/2005/8/layout/radial4"/>
    <dgm:cxn modelId="{D73AF718-2D3F-41EC-BAA0-9B14902DDDA1}" type="presParOf" srcId="{48DDFAEA-430F-40AC-87FE-2B1F3B48CA7A}" destId="{AE73DB01-AFD7-44AE-B2E8-69B2112B5B29}" srcOrd="10" destOrd="0" presId="urn:microsoft.com/office/officeart/2005/8/layout/radial4"/>
    <dgm:cxn modelId="{CF7F811C-477E-48A6-8C43-03E6CFAA798F}" type="presParOf" srcId="{48DDFAEA-430F-40AC-87FE-2B1F3B48CA7A}" destId="{113907D0-E8C2-43BF-93EC-43DBBD8F3FCC}" srcOrd="11" destOrd="0" presId="urn:microsoft.com/office/officeart/2005/8/layout/radial4"/>
    <dgm:cxn modelId="{8034556A-1E50-46A2-984C-B2F13D3BDE58}" type="presParOf" srcId="{48DDFAEA-430F-40AC-87FE-2B1F3B48CA7A}" destId="{95DADBEA-8BFB-423E-A687-DCEEB0EF11B4}" srcOrd="12" destOrd="0" presId="urn:microsoft.com/office/officeart/2005/8/layout/radial4"/>
    <dgm:cxn modelId="{6EA2425F-4DFE-415D-87BC-74ECCFDFC1D0}" type="presParOf" srcId="{48DDFAEA-430F-40AC-87FE-2B1F3B48CA7A}" destId="{8E5692ED-4BB1-4862-947C-84336027245D}" srcOrd="13" destOrd="0" presId="urn:microsoft.com/office/officeart/2005/8/layout/radial4"/>
    <dgm:cxn modelId="{7B4F9FB4-AD90-4A44-BC8B-7A5069C99A95}" type="presParOf" srcId="{48DDFAEA-430F-40AC-87FE-2B1F3B48CA7A}" destId="{49B7FC96-C5F9-4CE0-8960-C31A4FE6D864}" srcOrd="14" destOrd="0" presId="urn:microsoft.com/office/officeart/2005/8/layout/radial4"/>
    <dgm:cxn modelId="{8F6A9610-7CC7-4FC5-AE08-466240B6D620}" type="presParOf" srcId="{48DDFAEA-430F-40AC-87FE-2B1F3B48CA7A}" destId="{79A23CE8-BC26-4C14-B639-E5058CCCE31E}" srcOrd="15" destOrd="0" presId="urn:microsoft.com/office/officeart/2005/8/layout/radial4"/>
    <dgm:cxn modelId="{10CED933-B2E6-41FC-A842-0EE86891E5E8}" type="presParOf" srcId="{48DDFAEA-430F-40AC-87FE-2B1F3B48CA7A}" destId="{F47E55DF-CE1B-45A9-A0D5-B13F718DE562}" srcOrd="16" destOrd="0" presId="urn:microsoft.com/office/officeart/2005/8/layout/radial4"/>
    <dgm:cxn modelId="{61705591-DA78-4AF4-BDDF-B240E36DC6BD}" type="presParOf" srcId="{48DDFAEA-430F-40AC-87FE-2B1F3B48CA7A}" destId="{3BF3A47D-A461-42C0-91F5-EAE98619F424}" srcOrd="17" destOrd="0" presId="urn:microsoft.com/office/officeart/2005/8/layout/radial4"/>
    <dgm:cxn modelId="{2266C091-47F1-494C-8C15-5E8D0DDB4759}" type="presParOf" srcId="{48DDFAEA-430F-40AC-87FE-2B1F3B48CA7A}" destId="{8ED70365-D021-48A5-A039-CD062779749B}" srcOrd="18" destOrd="0" presId="urn:microsoft.com/office/officeart/2005/8/layout/radial4"/>
    <dgm:cxn modelId="{FAE4ADBE-15B8-489B-B522-FDC867853634}" type="presParOf" srcId="{48DDFAEA-430F-40AC-87FE-2B1F3B48CA7A}" destId="{08418217-FA30-4F90-A236-88327D7DFE83}" srcOrd="19" destOrd="0" presId="urn:microsoft.com/office/officeart/2005/8/layout/radial4"/>
    <dgm:cxn modelId="{E651B822-4AD9-4A8A-A1AB-5AA62C681483}" type="presParOf" srcId="{48DDFAEA-430F-40AC-87FE-2B1F3B48CA7A}" destId="{EA2A3702-BE88-47EA-896A-C825A60BBA6B}" srcOrd="2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5EC6E-606C-4172-B96B-4FCAF48B8947}">
      <dsp:nvSpPr>
        <dsp:cNvPr id="0" name=""/>
        <dsp:cNvSpPr/>
      </dsp:nvSpPr>
      <dsp:spPr>
        <a:xfrm>
          <a:off x="512088" y="243262"/>
          <a:ext cx="4235237" cy="4235237"/>
        </a:xfrm>
        <a:prstGeom prst="blockArc">
          <a:avLst>
            <a:gd name="adj1" fmla="val 13084511"/>
            <a:gd name="adj2" fmla="val 18403077"/>
            <a:gd name="adj3" fmla="val 452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0A3D29-82A5-4A2D-9EEC-81258AC2878E}">
      <dsp:nvSpPr>
        <dsp:cNvPr id="0" name=""/>
        <dsp:cNvSpPr/>
      </dsp:nvSpPr>
      <dsp:spPr>
        <a:xfrm>
          <a:off x="665143" y="19015"/>
          <a:ext cx="4235237" cy="4235237"/>
        </a:xfrm>
        <a:prstGeom prst="blockArc">
          <a:avLst>
            <a:gd name="adj1" fmla="val 8822928"/>
            <a:gd name="adj2" fmla="val 12633241"/>
            <a:gd name="adj3" fmla="val 452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16D008-CE96-4B66-98E2-1AF8C0C3267B}">
      <dsp:nvSpPr>
        <dsp:cNvPr id="0" name=""/>
        <dsp:cNvSpPr/>
      </dsp:nvSpPr>
      <dsp:spPr>
        <a:xfrm>
          <a:off x="872334" y="434327"/>
          <a:ext cx="4235237" cy="4235237"/>
        </a:xfrm>
        <a:prstGeom prst="blockArc">
          <a:avLst>
            <a:gd name="adj1" fmla="val 5941832"/>
            <a:gd name="adj2" fmla="val 9595435"/>
            <a:gd name="adj3" fmla="val 452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CD9C66-E4FE-4939-83CA-164A24F39020}">
      <dsp:nvSpPr>
        <dsp:cNvPr id="0" name=""/>
        <dsp:cNvSpPr/>
      </dsp:nvSpPr>
      <dsp:spPr>
        <a:xfrm>
          <a:off x="1827242" y="851756"/>
          <a:ext cx="4235237" cy="4235237"/>
        </a:xfrm>
        <a:prstGeom prst="blockArc">
          <a:avLst>
            <a:gd name="adj1" fmla="val 3114616"/>
            <a:gd name="adj2" fmla="val 7691620"/>
            <a:gd name="adj3" fmla="val 452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4919D3-3E85-46A8-9CA8-33DB238A86B6}">
      <dsp:nvSpPr>
        <dsp:cNvPr id="0" name=""/>
        <dsp:cNvSpPr/>
      </dsp:nvSpPr>
      <dsp:spPr>
        <a:xfrm>
          <a:off x="2725113" y="445978"/>
          <a:ext cx="4235237" cy="4235237"/>
        </a:xfrm>
        <a:prstGeom prst="blockArc">
          <a:avLst>
            <a:gd name="adj1" fmla="val 441417"/>
            <a:gd name="adj2" fmla="val 4767007"/>
            <a:gd name="adj3" fmla="val 452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8DB4C-ED8F-4480-9035-9463A025C41B}">
      <dsp:nvSpPr>
        <dsp:cNvPr id="0" name=""/>
        <dsp:cNvSpPr/>
      </dsp:nvSpPr>
      <dsp:spPr>
        <a:xfrm>
          <a:off x="2730572" y="406668"/>
          <a:ext cx="4235237" cy="4235237"/>
        </a:xfrm>
        <a:prstGeom prst="blockArc">
          <a:avLst>
            <a:gd name="adj1" fmla="val 14502434"/>
            <a:gd name="adj2" fmla="val 507336"/>
            <a:gd name="adj3" fmla="val 452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04AC10-E19E-4489-8DDB-AF4AB49C03DD}">
      <dsp:nvSpPr>
        <dsp:cNvPr id="0" name=""/>
        <dsp:cNvSpPr/>
      </dsp:nvSpPr>
      <dsp:spPr>
        <a:xfrm>
          <a:off x="5544631" y="0"/>
          <a:ext cx="1899000" cy="189900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</a:rPr>
            <a:t>физкультурно-спортивное</a:t>
          </a:r>
          <a:endParaRPr lang="ru-RU" sz="1400" b="1" kern="1200" dirty="0">
            <a:solidFill>
              <a:sysClr val="windowText" lastClr="000000"/>
            </a:solidFill>
          </a:endParaRPr>
        </a:p>
      </dsp:txBody>
      <dsp:txXfrm>
        <a:off x="5822733" y="278102"/>
        <a:ext cx="1342796" cy="1342796"/>
      </dsp:txXfrm>
    </dsp:sp>
    <dsp:sp modelId="{14F6AAE3-6D11-4DCE-96CD-8D3E02CC4B90}">
      <dsp:nvSpPr>
        <dsp:cNvPr id="0" name=""/>
        <dsp:cNvSpPr/>
      </dsp:nvSpPr>
      <dsp:spPr>
        <a:xfrm>
          <a:off x="2808309" y="-220345"/>
          <a:ext cx="2117721" cy="184425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</a:rPr>
            <a:t>художественно-эстетическое</a:t>
          </a:r>
          <a:endParaRPr lang="ru-RU" sz="1400" b="1" kern="1200" dirty="0">
            <a:solidFill>
              <a:sysClr val="windowText" lastClr="000000"/>
            </a:solidFill>
          </a:endParaRPr>
        </a:p>
      </dsp:txBody>
      <dsp:txXfrm>
        <a:off x="3118442" y="49740"/>
        <a:ext cx="1497455" cy="1304087"/>
      </dsp:txXfrm>
    </dsp:sp>
    <dsp:sp modelId="{7CD6BDC9-6B6A-4C04-A6F8-C88890AEC12A}">
      <dsp:nvSpPr>
        <dsp:cNvPr id="0" name=""/>
        <dsp:cNvSpPr/>
      </dsp:nvSpPr>
      <dsp:spPr>
        <a:xfrm>
          <a:off x="5904663" y="1944221"/>
          <a:ext cx="1981587" cy="1768819"/>
        </a:xfrm>
        <a:prstGeom prst="ellipse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ysClr val="windowText" lastClr="000000"/>
              </a:solidFill>
            </a:rPr>
            <a:t>техническое</a:t>
          </a:r>
          <a:endParaRPr lang="ru-RU" sz="1200" b="1" kern="1200" dirty="0">
            <a:solidFill>
              <a:sysClr val="windowText" lastClr="000000"/>
            </a:solidFill>
          </a:endParaRPr>
        </a:p>
      </dsp:txBody>
      <dsp:txXfrm>
        <a:off x="6194860" y="2203259"/>
        <a:ext cx="1401193" cy="1250743"/>
      </dsp:txXfrm>
    </dsp:sp>
    <dsp:sp modelId="{C421FC54-9019-46AA-829C-A11A7F8B86EC}">
      <dsp:nvSpPr>
        <dsp:cNvPr id="0" name=""/>
        <dsp:cNvSpPr/>
      </dsp:nvSpPr>
      <dsp:spPr>
        <a:xfrm>
          <a:off x="4248474" y="3724139"/>
          <a:ext cx="1946427" cy="1748468"/>
        </a:xfrm>
        <a:prstGeom prst="ellips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ysClr val="windowText" lastClr="000000"/>
              </a:solidFill>
            </a:rPr>
            <a:t>Детские объединения по профильным и непрофильным предметам</a:t>
          </a:r>
          <a:endParaRPr lang="ru-RU" sz="1200" b="1" kern="1200" dirty="0">
            <a:solidFill>
              <a:sysClr val="windowText" lastClr="000000"/>
            </a:solidFill>
          </a:endParaRPr>
        </a:p>
      </dsp:txBody>
      <dsp:txXfrm>
        <a:off x="4533522" y="3980196"/>
        <a:ext cx="1376331" cy="1236354"/>
      </dsp:txXfrm>
    </dsp:sp>
    <dsp:sp modelId="{BEFC823E-B8D2-4DFC-935A-E225DDB42B39}">
      <dsp:nvSpPr>
        <dsp:cNvPr id="0" name=""/>
        <dsp:cNvSpPr/>
      </dsp:nvSpPr>
      <dsp:spPr>
        <a:xfrm>
          <a:off x="1656182" y="3744412"/>
          <a:ext cx="2017797" cy="1703285"/>
        </a:xfrm>
        <a:prstGeom prst="ellipse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</a:rPr>
            <a:t>Эколого-биологическое</a:t>
          </a:r>
          <a:endParaRPr lang="ru-RU" sz="1400" b="1" kern="1200" dirty="0">
            <a:solidFill>
              <a:sysClr val="windowText" lastClr="000000"/>
            </a:solidFill>
          </a:endParaRPr>
        </a:p>
      </dsp:txBody>
      <dsp:txXfrm>
        <a:off x="1951682" y="3993852"/>
        <a:ext cx="1426797" cy="1204405"/>
      </dsp:txXfrm>
    </dsp:sp>
    <dsp:sp modelId="{CB2C0039-71F9-4910-97F1-C6BE4F5EFF9E}">
      <dsp:nvSpPr>
        <dsp:cNvPr id="0" name=""/>
        <dsp:cNvSpPr/>
      </dsp:nvSpPr>
      <dsp:spPr>
        <a:xfrm>
          <a:off x="0" y="2376264"/>
          <a:ext cx="2091906" cy="1772329"/>
        </a:xfrm>
        <a:prstGeom prst="ellipse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ysClr val="windowText" lastClr="000000"/>
              </a:solidFill>
            </a:rPr>
            <a:t>туристко</a:t>
          </a:r>
          <a:r>
            <a:rPr lang="ru-RU" sz="1400" b="1" kern="1200" dirty="0" smtClean="0">
              <a:solidFill>
                <a:sysClr val="windowText" lastClr="000000"/>
              </a:solidFill>
            </a:rPr>
            <a:t>-краеведческое</a:t>
          </a:r>
          <a:endParaRPr lang="ru-RU" sz="1400" b="1" kern="1200" dirty="0">
            <a:solidFill>
              <a:sysClr val="windowText" lastClr="000000"/>
            </a:solidFill>
          </a:endParaRPr>
        </a:p>
      </dsp:txBody>
      <dsp:txXfrm>
        <a:off x="306353" y="2635816"/>
        <a:ext cx="1479200" cy="1253225"/>
      </dsp:txXfrm>
    </dsp:sp>
    <dsp:sp modelId="{BB16A2CA-1D15-4C9A-9E19-23A8967E9451}">
      <dsp:nvSpPr>
        <dsp:cNvPr id="0" name=""/>
        <dsp:cNvSpPr/>
      </dsp:nvSpPr>
      <dsp:spPr>
        <a:xfrm>
          <a:off x="0" y="144015"/>
          <a:ext cx="2000769" cy="1880906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Text" lastClr="0000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</a:rPr>
            <a:t>Историко-патриотическое</a:t>
          </a:r>
          <a:endParaRPr lang="ru-RU" sz="1400" b="1" kern="1200" dirty="0">
            <a:solidFill>
              <a:sysClr val="windowText" lastClr="000000"/>
            </a:solidFill>
          </a:endParaRPr>
        </a:p>
      </dsp:txBody>
      <dsp:txXfrm>
        <a:off x="293006" y="419467"/>
        <a:ext cx="1414757" cy="1330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319F9-C24B-4BA2-925D-701183942475}">
      <dsp:nvSpPr>
        <dsp:cNvPr id="0" name=""/>
        <dsp:cNvSpPr/>
      </dsp:nvSpPr>
      <dsp:spPr>
        <a:xfrm>
          <a:off x="2160267" y="2952309"/>
          <a:ext cx="2517313" cy="150690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/>
            <a:t>Формы работы с одаренными детьми</a:t>
          </a:r>
          <a:endParaRPr lang="ru-RU" sz="1400" b="1" kern="1200" dirty="0"/>
        </a:p>
      </dsp:txBody>
      <dsp:txXfrm>
        <a:off x="2528919" y="3172989"/>
        <a:ext cx="1780009" cy="1065540"/>
      </dsp:txXfrm>
    </dsp:sp>
    <dsp:sp modelId="{F0692B76-CC49-446E-9A0C-A2DBBB55D39A}">
      <dsp:nvSpPr>
        <dsp:cNvPr id="0" name=""/>
        <dsp:cNvSpPr/>
      </dsp:nvSpPr>
      <dsp:spPr>
        <a:xfrm rot="10839682">
          <a:off x="467183" y="3529667"/>
          <a:ext cx="1600241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505925-1593-4D5D-9AF2-66BDC8569A13}">
      <dsp:nvSpPr>
        <dsp:cNvPr id="0" name=""/>
        <dsp:cNvSpPr/>
      </dsp:nvSpPr>
      <dsp:spPr>
        <a:xfrm>
          <a:off x="-1164678" y="3374484"/>
          <a:ext cx="3263830" cy="59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групповые занятия с одаренными учащимися</a:t>
          </a:r>
        </a:p>
      </dsp:txBody>
      <dsp:txXfrm>
        <a:off x="-1147269" y="3391893"/>
        <a:ext cx="3229012" cy="559586"/>
      </dsp:txXfrm>
    </dsp:sp>
    <dsp:sp modelId="{408E745F-F901-4E05-B319-DFE3332EB5F5}">
      <dsp:nvSpPr>
        <dsp:cNvPr id="0" name=""/>
        <dsp:cNvSpPr/>
      </dsp:nvSpPr>
      <dsp:spPr>
        <a:xfrm rot="11985631">
          <a:off x="871793" y="2964091"/>
          <a:ext cx="1399146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250029"/>
                <a:satOff val="-1876"/>
                <a:lumOff val="-305"/>
                <a:alphaOff val="0"/>
                <a:tint val="50000"/>
                <a:satMod val="300000"/>
              </a:schemeClr>
            </a:gs>
            <a:gs pos="35000">
              <a:schemeClr val="accent3">
                <a:hueOff val="1250029"/>
                <a:satOff val="-1876"/>
                <a:lumOff val="-305"/>
                <a:alphaOff val="0"/>
                <a:tint val="37000"/>
                <a:satMod val="300000"/>
              </a:schemeClr>
            </a:gs>
            <a:gs pos="100000">
              <a:schemeClr val="accent3">
                <a:hueOff val="1250029"/>
                <a:satOff val="-1876"/>
                <a:lumOff val="-3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F46A25-AD6B-45C2-8677-13F83156A883}">
      <dsp:nvSpPr>
        <dsp:cNvPr id="0" name=""/>
        <dsp:cNvSpPr/>
      </dsp:nvSpPr>
      <dsp:spPr>
        <a:xfrm>
          <a:off x="-432040" y="2520282"/>
          <a:ext cx="2756684" cy="59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250029"/>
                <a:satOff val="-1876"/>
                <a:lumOff val="-305"/>
                <a:alphaOff val="0"/>
                <a:tint val="50000"/>
                <a:satMod val="300000"/>
              </a:schemeClr>
            </a:gs>
            <a:gs pos="35000">
              <a:schemeClr val="accent3">
                <a:hueOff val="1250029"/>
                <a:satOff val="-1876"/>
                <a:lumOff val="-305"/>
                <a:alphaOff val="0"/>
                <a:tint val="37000"/>
                <a:satMod val="300000"/>
              </a:schemeClr>
            </a:gs>
            <a:gs pos="100000">
              <a:schemeClr val="accent3">
                <a:hueOff val="1250029"/>
                <a:satOff val="-1876"/>
                <a:lumOff val="-3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предметные кружки, кружки по интересам, секции</a:t>
          </a:r>
        </a:p>
      </dsp:txBody>
      <dsp:txXfrm>
        <a:off x="-414631" y="2537691"/>
        <a:ext cx="2721866" cy="559586"/>
      </dsp:txXfrm>
    </dsp:sp>
    <dsp:sp modelId="{231505DE-F0F5-415F-9448-FB078AC5CFA3}">
      <dsp:nvSpPr>
        <dsp:cNvPr id="0" name=""/>
        <dsp:cNvSpPr/>
      </dsp:nvSpPr>
      <dsp:spPr>
        <a:xfrm rot="13104031">
          <a:off x="1300555" y="2386756"/>
          <a:ext cx="1532199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500059"/>
                <a:satOff val="-3751"/>
                <a:lumOff val="-610"/>
                <a:alphaOff val="0"/>
                <a:tint val="50000"/>
                <a:satMod val="300000"/>
              </a:schemeClr>
            </a:gs>
            <a:gs pos="35000">
              <a:schemeClr val="accent3">
                <a:hueOff val="2500059"/>
                <a:satOff val="-3751"/>
                <a:lumOff val="-610"/>
                <a:alphaOff val="0"/>
                <a:tint val="37000"/>
                <a:satMod val="300000"/>
              </a:schemeClr>
            </a:gs>
            <a:gs pos="100000">
              <a:schemeClr val="accent3">
                <a:hueOff val="2500059"/>
                <a:satOff val="-3751"/>
                <a:lumOff val="-6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9CFA0F-017A-4465-BAFF-9033E808ADA8}">
      <dsp:nvSpPr>
        <dsp:cNvPr id="0" name=""/>
        <dsp:cNvSpPr/>
      </dsp:nvSpPr>
      <dsp:spPr>
        <a:xfrm>
          <a:off x="-144022" y="1800190"/>
          <a:ext cx="3067461" cy="594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500059"/>
                <a:satOff val="-3751"/>
                <a:lumOff val="-610"/>
                <a:alphaOff val="0"/>
                <a:tint val="50000"/>
                <a:satMod val="300000"/>
              </a:schemeClr>
            </a:gs>
            <a:gs pos="35000">
              <a:schemeClr val="accent3">
                <a:hueOff val="2500059"/>
                <a:satOff val="-3751"/>
                <a:lumOff val="-610"/>
                <a:alphaOff val="0"/>
                <a:tint val="37000"/>
                <a:satMod val="300000"/>
              </a:schemeClr>
            </a:gs>
            <a:gs pos="100000">
              <a:schemeClr val="accent3">
                <a:hueOff val="2500059"/>
                <a:satOff val="-3751"/>
                <a:lumOff val="-6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предметная декада</a:t>
          </a:r>
        </a:p>
      </dsp:txBody>
      <dsp:txXfrm>
        <a:off x="-126613" y="1817599"/>
        <a:ext cx="3032643" cy="559586"/>
      </dsp:txXfrm>
    </dsp:sp>
    <dsp:sp modelId="{7DF67BCC-D9DC-4712-B3A1-E0E1CE09506B}">
      <dsp:nvSpPr>
        <dsp:cNvPr id="0" name=""/>
        <dsp:cNvSpPr/>
      </dsp:nvSpPr>
      <dsp:spPr>
        <a:xfrm rot="13803663">
          <a:off x="1178353" y="1990135"/>
          <a:ext cx="2142421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45A281-9317-450E-96A2-FC8083728227}">
      <dsp:nvSpPr>
        <dsp:cNvPr id="0" name=""/>
        <dsp:cNvSpPr/>
      </dsp:nvSpPr>
      <dsp:spPr>
        <a:xfrm>
          <a:off x="0" y="1008102"/>
          <a:ext cx="2799050" cy="571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курсы по выбору, факультативы, спецкурсы</a:t>
          </a:r>
        </a:p>
      </dsp:txBody>
      <dsp:txXfrm>
        <a:off x="16743" y="1024845"/>
        <a:ext cx="2765564" cy="538146"/>
      </dsp:txXfrm>
    </dsp:sp>
    <dsp:sp modelId="{2C09EE23-F79B-4465-998D-DFACA5D59AB1}">
      <dsp:nvSpPr>
        <dsp:cNvPr id="0" name=""/>
        <dsp:cNvSpPr/>
      </dsp:nvSpPr>
      <dsp:spPr>
        <a:xfrm rot="15775751">
          <a:off x="1623351" y="1362719"/>
          <a:ext cx="2744827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000117"/>
                <a:satOff val="-7502"/>
                <a:lumOff val="-1220"/>
                <a:alphaOff val="0"/>
                <a:tint val="50000"/>
                <a:satMod val="300000"/>
              </a:schemeClr>
            </a:gs>
            <a:gs pos="35000">
              <a:schemeClr val="accent3">
                <a:hueOff val="5000117"/>
                <a:satOff val="-7502"/>
                <a:lumOff val="-1220"/>
                <a:alphaOff val="0"/>
                <a:tint val="37000"/>
                <a:satMod val="300000"/>
              </a:schemeClr>
            </a:gs>
            <a:gs pos="100000">
              <a:schemeClr val="accent3">
                <a:hueOff val="5000117"/>
                <a:satOff val="-7502"/>
                <a:lumOff val="-12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73DB01-AFD7-44AE-B2E8-69B2112B5B29}">
      <dsp:nvSpPr>
        <dsp:cNvPr id="0" name=""/>
        <dsp:cNvSpPr/>
      </dsp:nvSpPr>
      <dsp:spPr>
        <a:xfrm>
          <a:off x="720080" y="216021"/>
          <a:ext cx="2749536" cy="5438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000117"/>
                <a:satOff val="-7502"/>
                <a:lumOff val="-1220"/>
                <a:alphaOff val="0"/>
                <a:tint val="50000"/>
                <a:satMod val="300000"/>
              </a:schemeClr>
            </a:gs>
            <a:gs pos="35000">
              <a:schemeClr val="accent3">
                <a:hueOff val="5000117"/>
                <a:satOff val="-7502"/>
                <a:lumOff val="-1220"/>
                <a:alphaOff val="0"/>
                <a:tint val="37000"/>
                <a:satMod val="300000"/>
              </a:schemeClr>
            </a:gs>
            <a:gs pos="100000">
              <a:schemeClr val="accent3">
                <a:hueOff val="5000117"/>
                <a:satOff val="-7502"/>
                <a:lumOff val="-12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/>
            <a:t>участия в </a:t>
          </a:r>
          <a:r>
            <a:rPr lang="ru-RU" sz="1200" b="1" i="1" kern="1200" dirty="0" err="1"/>
            <a:t>Интернет-олимпиадах</a:t>
          </a:r>
          <a:endParaRPr lang="ru-RU" sz="1200" b="1" kern="1200" dirty="0"/>
        </a:p>
      </dsp:txBody>
      <dsp:txXfrm>
        <a:off x="736008" y="231949"/>
        <a:ext cx="2717680" cy="511952"/>
      </dsp:txXfrm>
    </dsp:sp>
    <dsp:sp modelId="{113907D0-E8C2-43BF-93EC-43DBBD8F3FCC}">
      <dsp:nvSpPr>
        <dsp:cNvPr id="0" name=""/>
        <dsp:cNvSpPr/>
      </dsp:nvSpPr>
      <dsp:spPr>
        <a:xfrm rot="17859204">
          <a:off x="2922506" y="1598292"/>
          <a:ext cx="2513533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6250147"/>
                <a:satOff val="-9378"/>
                <a:lumOff val="-1525"/>
                <a:alphaOff val="0"/>
                <a:tint val="50000"/>
                <a:satMod val="300000"/>
              </a:schemeClr>
            </a:gs>
            <a:gs pos="35000">
              <a:schemeClr val="accent3">
                <a:hueOff val="6250147"/>
                <a:satOff val="-9378"/>
                <a:lumOff val="-1525"/>
                <a:alphaOff val="0"/>
                <a:tint val="37000"/>
                <a:satMod val="300000"/>
              </a:schemeClr>
            </a:gs>
            <a:gs pos="100000">
              <a:schemeClr val="accent3">
                <a:hueOff val="6250147"/>
                <a:satOff val="-9378"/>
                <a:lumOff val="-15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DADBEA-8BFB-423E-A687-DCEEB0EF11B4}">
      <dsp:nvSpPr>
        <dsp:cNvPr id="0" name=""/>
        <dsp:cNvSpPr/>
      </dsp:nvSpPr>
      <dsp:spPr>
        <a:xfrm>
          <a:off x="3744423" y="216018"/>
          <a:ext cx="2702749" cy="578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250147"/>
                <a:satOff val="-9378"/>
                <a:lumOff val="-1525"/>
                <a:alphaOff val="0"/>
                <a:tint val="50000"/>
                <a:satMod val="300000"/>
              </a:schemeClr>
            </a:gs>
            <a:gs pos="35000">
              <a:schemeClr val="accent3">
                <a:hueOff val="6250147"/>
                <a:satOff val="-9378"/>
                <a:lumOff val="-1525"/>
                <a:alphaOff val="0"/>
                <a:tint val="37000"/>
                <a:satMod val="300000"/>
              </a:schemeClr>
            </a:gs>
            <a:gs pos="100000">
              <a:schemeClr val="accent3">
                <a:hueOff val="6250147"/>
                <a:satOff val="-9378"/>
                <a:lumOff val="-15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участие в олимпиадах, конкурсах</a:t>
          </a:r>
        </a:p>
      </dsp:txBody>
      <dsp:txXfrm>
        <a:off x="3761378" y="232973"/>
        <a:ext cx="2668839" cy="544980"/>
      </dsp:txXfrm>
    </dsp:sp>
    <dsp:sp modelId="{8E5692ED-4BB1-4862-947C-84336027245D}">
      <dsp:nvSpPr>
        <dsp:cNvPr id="0" name=""/>
        <dsp:cNvSpPr/>
      </dsp:nvSpPr>
      <dsp:spPr>
        <a:xfrm rot="18165367">
          <a:off x="3502603" y="1977193"/>
          <a:ext cx="1862239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9B7FC96-C5F9-4CE0-8960-C31A4FE6D864}">
      <dsp:nvSpPr>
        <dsp:cNvPr id="0" name=""/>
        <dsp:cNvSpPr/>
      </dsp:nvSpPr>
      <dsp:spPr>
        <a:xfrm>
          <a:off x="3384372" y="1008111"/>
          <a:ext cx="3106290" cy="6745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творческие мастерские</a:t>
          </a:r>
        </a:p>
      </dsp:txBody>
      <dsp:txXfrm>
        <a:off x="3404129" y="1027868"/>
        <a:ext cx="3066776" cy="635051"/>
      </dsp:txXfrm>
    </dsp:sp>
    <dsp:sp modelId="{79A23CE8-BC26-4C14-B639-E5058CCCE31E}">
      <dsp:nvSpPr>
        <dsp:cNvPr id="0" name=""/>
        <dsp:cNvSpPr/>
      </dsp:nvSpPr>
      <dsp:spPr>
        <a:xfrm rot="19028535">
          <a:off x="3968887" y="2367950"/>
          <a:ext cx="1457620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8750205"/>
                <a:satOff val="-13129"/>
                <a:lumOff val="-2135"/>
                <a:alphaOff val="0"/>
                <a:tint val="50000"/>
                <a:satMod val="300000"/>
              </a:schemeClr>
            </a:gs>
            <a:gs pos="35000">
              <a:schemeClr val="accent3">
                <a:hueOff val="8750205"/>
                <a:satOff val="-13129"/>
                <a:lumOff val="-2135"/>
                <a:alphaOff val="0"/>
                <a:tint val="37000"/>
                <a:satMod val="300000"/>
              </a:schemeClr>
            </a:gs>
            <a:gs pos="100000">
              <a:schemeClr val="accent3">
                <a:hueOff val="8750205"/>
                <a:satOff val="-13129"/>
                <a:lumOff val="-21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7E55DF-CE1B-45A9-A0D5-B13F718DE562}">
      <dsp:nvSpPr>
        <dsp:cNvPr id="0" name=""/>
        <dsp:cNvSpPr/>
      </dsp:nvSpPr>
      <dsp:spPr>
        <a:xfrm>
          <a:off x="3888427" y="1728191"/>
          <a:ext cx="2687042" cy="590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750205"/>
                <a:satOff val="-13129"/>
                <a:lumOff val="-2135"/>
                <a:alphaOff val="0"/>
                <a:tint val="50000"/>
                <a:satMod val="300000"/>
              </a:schemeClr>
            </a:gs>
            <a:gs pos="35000">
              <a:schemeClr val="accent3">
                <a:hueOff val="8750205"/>
                <a:satOff val="-13129"/>
                <a:lumOff val="-2135"/>
                <a:alphaOff val="0"/>
                <a:tint val="37000"/>
                <a:satMod val="300000"/>
              </a:schemeClr>
            </a:gs>
            <a:gs pos="100000">
              <a:schemeClr val="accent3">
                <a:hueOff val="8750205"/>
                <a:satOff val="-13129"/>
                <a:lumOff val="-21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сотрудничество с другими школами, ВУЗами</a:t>
          </a:r>
        </a:p>
      </dsp:txBody>
      <dsp:txXfrm>
        <a:off x="3905725" y="1745489"/>
        <a:ext cx="2652446" cy="555986"/>
      </dsp:txXfrm>
    </dsp:sp>
    <dsp:sp modelId="{3BF3A47D-A461-42C0-91F5-EAE98619F424}">
      <dsp:nvSpPr>
        <dsp:cNvPr id="0" name=""/>
        <dsp:cNvSpPr/>
      </dsp:nvSpPr>
      <dsp:spPr>
        <a:xfrm rot="20257686">
          <a:off x="4656897" y="3023161"/>
          <a:ext cx="1181773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0000235"/>
                <a:satOff val="-15004"/>
                <a:lumOff val="-2440"/>
                <a:alphaOff val="0"/>
                <a:tint val="50000"/>
                <a:satMod val="300000"/>
              </a:schemeClr>
            </a:gs>
            <a:gs pos="35000">
              <a:schemeClr val="accent3">
                <a:hueOff val="10000235"/>
                <a:satOff val="-15004"/>
                <a:lumOff val="-2440"/>
                <a:alphaOff val="0"/>
                <a:tint val="37000"/>
                <a:satMod val="300000"/>
              </a:schemeClr>
            </a:gs>
            <a:gs pos="100000">
              <a:schemeClr val="accent3">
                <a:hueOff val="10000235"/>
                <a:satOff val="-15004"/>
                <a:lumOff val="-24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ED70365-D021-48A5-A039-CD062779749B}">
      <dsp:nvSpPr>
        <dsp:cNvPr id="0" name=""/>
        <dsp:cNvSpPr/>
      </dsp:nvSpPr>
      <dsp:spPr>
        <a:xfrm>
          <a:off x="4392494" y="2520275"/>
          <a:ext cx="2440008" cy="5652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0000235"/>
                <a:satOff val="-15004"/>
                <a:lumOff val="-2440"/>
                <a:alphaOff val="0"/>
                <a:tint val="50000"/>
                <a:satMod val="300000"/>
              </a:schemeClr>
            </a:gs>
            <a:gs pos="35000">
              <a:schemeClr val="accent3">
                <a:hueOff val="10000235"/>
                <a:satOff val="-15004"/>
                <a:lumOff val="-2440"/>
                <a:alphaOff val="0"/>
                <a:tint val="37000"/>
                <a:satMod val="300000"/>
              </a:schemeClr>
            </a:gs>
            <a:gs pos="100000">
              <a:schemeClr val="accent3">
                <a:hueOff val="10000235"/>
                <a:satOff val="-15004"/>
                <a:lumOff val="-24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исследовательская деятельность и участие в НПК</a:t>
          </a:r>
        </a:p>
      </dsp:txBody>
      <dsp:txXfrm>
        <a:off x="4409049" y="2536830"/>
        <a:ext cx="2406898" cy="532121"/>
      </dsp:txXfrm>
    </dsp:sp>
    <dsp:sp modelId="{08418217-FA30-4F90-A236-88327D7DFE83}">
      <dsp:nvSpPr>
        <dsp:cNvPr id="0" name=""/>
        <dsp:cNvSpPr/>
      </dsp:nvSpPr>
      <dsp:spPr>
        <a:xfrm rot="21593203">
          <a:off x="4758569" y="3550480"/>
          <a:ext cx="1391665" cy="3025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2A3702-BE88-47EA-896A-C825A60BBA6B}">
      <dsp:nvSpPr>
        <dsp:cNvPr id="0" name=""/>
        <dsp:cNvSpPr/>
      </dsp:nvSpPr>
      <dsp:spPr>
        <a:xfrm>
          <a:off x="4704121" y="3384376"/>
          <a:ext cx="2892223" cy="6319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работа по индивидуальным планам</a:t>
          </a:r>
        </a:p>
      </dsp:txBody>
      <dsp:txXfrm>
        <a:off x="4722631" y="3402886"/>
        <a:ext cx="2855203" cy="594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D95C2-5DA2-4A64-B8A1-B1A87717EF2D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8EC82-53F3-4868-BB52-DED4CC67D1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51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8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0DBFF8-8B1C-42DF-BC7C-03B466C3EB33}" type="slidenum">
              <a:rPr lang="ru-RU" altLang="ru-RU"/>
              <a:pPr/>
              <a:t>45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fld id="{BC0767C6-C267-4BCB-B123-B6F144680B48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4906A-00B7-4ABF-A7F8-F3C5F3ACDD08}" type="datetimeFigureOut">
              <a:rPr lang="ru-RU" smtClean="0"/>
              <a:pPr/>
              <a:t>12.12.2016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9ECA-70F9-4CAE-97AE-20D1BF270D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56791"/>
            <a:ext cx="7772400" cy="1440161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C0066"/>
                </a:solidFill>
              </a:rPr>
              <a:t/>
            </a:r>
            <a:br>
              <a:rPr lang="ru-RU" sz="3600" dirty="0" smtClean="0">
                <a:solidFill>
                  <a:srgbClr val="CC0066"/>
                </a:solidFill>
              </a:rPr>
            </a:br>
            <a:r>
              <a:rPr lang="ru-RU" sz="3600" b="1" dirty="0" smtClean="0">
                <a:solidFill>
                  <a:srgbClr val="CC0066"/>
                </a:solidFill>
              </a:rPr>
              <a:t>Дополнительное образование в рамках единой образовательной системы гимназии</a:t>
            </a:r>
            <a:br>
              <a:rPr lang="ru-RU" sz="3600" b="1" dirty="0" smtClean="0">
                <a:solidFill>
                  <a:srgbClr val="CC0066"/>
                </a:solidFill>
              </a:rPr>
            </a:br>
            <a:r>
              <a:rPr lang="ru-RU" sz="3600" b="1" dirty="0" smtClean="0">
                <a:solidFill>
                  <a:srgbClr val="CC0066"/>
                </a:solidFill>
              </a:rPr>
              <a:t/>
            </a:r>
            <a:br>
              <a:rPr lang="ru-RU" sz="3600" b="1" dirty="0" smtClean="0">
                <a:solidFill>
                  <a:srgbClr val="CC0066"/>
                </a:solidFill>
              </a:rPr>
            </a:br>
            <a:r>
              <a:rPr lang="ru-RU" sz="3600" b="1" dirty="0" smtClean="0">
                <a:solidFill>
                  <a:srgbClr val="CC0066"/>
                </a:solidFill>
              </a:rPr>
              <a:t> </a:t>
            </a:r>
            <a:br>
              <a:rPr lang="ru-RU" sz="3600" b="1" dirty="0" smtClean="0">
                <a:solidFill>
                  <a:srgbClr val="CC0066"/>
                </a:solidFill>
              </a:rPr>
            </a:br>
            <a:endParaRPr lang="ru-RU" sz="3600" b="1" dirty="0">
              <a:solidFill>
                <a:srgbClr val="CC006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4725144"/>
            <a:ext cx="3096344" cy="864096"/>
          </a:xfrm>
        </p:spPr>
        <p:txBody>
          <a:bodyPr>
            <a:normAutofit fontScale="77500" lnSpcReduction="2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Головкова Н.Б.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заместитель директора по УВР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Многопрофильная гимназия №12 г. Твери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1\Рабочий стол\Рисунок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62" y="3429000"/>
            <a:ext cx="4071938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919492" cy="1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Принципы дополнительного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Принцип непрерывности и преемственности процесса образования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Принцип системности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Принцип индивидуализации (личностно-ориентированный подход)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Принцип творчества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49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Организация дополнительного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 smtClean="0">
                <a:solidFill>
                  <a:srgbClr val="0070C0"/>
                </a:solidFill>
              </a:rPr>
              <a:t>Диагностико-информационный</a:t>
            </a:r>
            <a:r>
              <a:rPr lang="ru-RU" dirty="0" smtClean="0">
                <a:solidFill>
                  <a:srgbClr val="0070C0"/>
                </a:solidFill>
              </a:rPr>
              <a:t> ( изучение желаний и потребностей школьников)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Организационный (объединение в группы по интересам, создание кружков, секций и других занятий)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Методическая и педагогическая поддержка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Текущий контроль и своевременная коррекция работы( учет посещаемости, успеваемость учащихся, закрепление успехов)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Анализ деятельности и выявление перспективных направлений ( мониторинг качества образованности учеников, обмен опытом и т.д.)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Необходимые ресурсы</a:t>
            </a:r>
            <a:r>
              <a:rPr lang="ru-RU" sz="3200" dirty="0">
                <a:solidFill>
                  <a:srgbClr val="0070C0"/>
                </a:solidFill>
              </a:rPr>
              <a:t/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980728"/>
            <a:ext cx="7618040" cy="4958011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Инфраструктура </a:t>
            </a:r>
          </a:p>
          <a:p>
            <a:r>
              <a:rPr lang="ru-RU" sz="2000" b="1" dirty="0" smtClean="0"/>
              <a:t>Педагоги </a:t>
            </a:r>
          </a:p>
          <a:p>
            <a:r>
              <a:rPr lang="ru-RU" sz="2000" b="1" dirty="0" smtClean="0"/>
              <a:t>Обучающиеся </a:t>
            </a:r>
          </a:p>
          <a:p>
            <a:r>
              <a:rPr lang="ru-RU" sz="2000" b="1" dirty="0" smtClean="0"/>
              <a:t>Родители </a:t>
            </a:r>
            <a:endParaRPr lang="ru-RU" sz="2000" b="1" dirty="0"/>
          </a:p>
        </p:txBody>
      </p:sp>
      <p:sp>
        <p:nvSpPr>
          <p:cNvPr id="8" name="Овал 7"/>
          <p:cNvSpPr/>
          <p:nvPr/>
        </p:nvSpPr>
        <p:spPr>
          <a:xfrm>
            <a:off x="4788024" y="764704"/>
            <a:ext cx="4012481" cy="865808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Технические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(физическая составляющая)</a:t>
            </a:r>
          </a:p>
        </p:txBody>
      </p:sp>
      <p:sp>
        <p:nvSpPr>
          <p:cNvPr id="9" name="Овал 8"/>
          <p:cNvSpPr/>
          <p:nvPr/>
        </p:nvSpPr>
        <p:spPr>
          <a:xfrm>
            <a:off x="3059832" y="1628800"/>
            <a:ext cx="3547914" cy="926405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Кадровые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(интеллектуальная составляющая)</a:t>
            </a:r>
          </a:p>
        </p:txBody>
      </p:sp>
      <p:sp>
        <p:nvSpPr>
          <p:cNvPr id="10" name="Овал 9"/>
          <p:cNvSpPr/>
          <p:nvPr/>
        </p:nvSpPr>
        <p:spPr>
          <a:xfrm>
            <a:off x="1259632" y="2636912"/>
            <a:ext cx="3923928" cy="864096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Учебно-методические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(информационная составляющая)</a:t>
            </a:r>
          </a:p>
        </p:txBody>
      </p:sp>
      <p:pic>
        <p:nvPicPr>
          <p:cNvPr id="7" name="Объект 1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8" y="3501008"/>
            <a:ext cx="419816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Материальная база дополнительного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Кабинеты МОУ гимназия №12 ( Желябова, 22; Желябова, 58; Студенческий пер,11а)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Ресурсы для углубленного изучения предметов ( </a:t>
            </a:r>
            <a:r>
              <a:rPr lang="ru-RU" dirty="0" err="1" smtClean="0">
                <a:solidFill>
                  <a:srgbClr val="0070C0"/>
                </a:solidFill>
              </a:rPr>
              <a:t>медиолаборатории</a:t>
            </a:r>
            <a:r>
              <a:rPr lang="ru-RU" dirty="0" smtClean="0">
                <a:solidFill>
                  <a:srgbClr val="0070C0"/>
                </a:solidFill>
              </a:rPr>
              <a:t>, лингафонные кабинеты, передвижные станции, робототехника, </a:t>
            </a:r>
            <a:r>
              <a:rPr lang="ru-RU" dirty="0" err="1" smtClean="0">
                <a:solidFill>
                  <a:srgbClr val="0070C0"/>
                </a:solidFill>
              </a:rPr>
              <a:t>медиоресурсы</a:t>
            </a:r>
            <a:r>
              <a:rPr lang="ru-RU" dirty="0" smtClean="0">
                <a:solidFill>
                  <a:srgbClr val="0070C0"/>
                </a:solidFill>
              </a:rPr>
              <a:t>, </a:t>
            </a:r>
            <a:r>
              <a:rPr lang="ru-RU" dirty="0" err="1" smtClean="0">
                <a:solidFill>
                  <a:srgbClr val="0070C0"/>
                </a:solidFill>
              </a:rPr>
              <a:t>нанолаборатория</a:t>
            </a:r>
            <a:r>
              <a:rPr lang="ru-RU" dirty="0" smtClean="0">
                <a:solidFill>
                  <a:srgbClr val="0070C0"/>
                </a:solidFill>
              </a:rPr>
              <a:t> ит.д.);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Спортивный зал, бассейн, баскетбольная площадка, тренажёрный зал и др.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Дополнительное 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 2015-2016 учебном году ДО было представлено 7 направлениями и 45 творческих объединений, 86 педагогов, 1562 ученика ( от 7 до 17 лет)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Кружки и секции работают 7 дней в неделю согласно расписания дополнительного образования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Занятия ведутся по типовым, адаптированным и авторским программам дополнительного образования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21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7346" name="Picture 2" descr="&amp;Rcy;&amp;iecy;&amp;fcy;&amp;iecy;&amp;rcy;&amp;acy;&amp;tcy; &amp;ocy;&amp;dcy;&amp;acy;&amp;rcy;&amp;iocy;&amp;ncy;&amp;ncy;&amp;ycy;&amp;iecy; &amp;dcy;&amp;iecy;&amp;tcy;&amp;icy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67744" y="2564904"/>
            <a:ext cx="4849160" cy="3585777"/>
          </a:xfrm>
          <a:prstGeom prst="rect">
            <a:avLst/>
          </a:prstGeom>
          <a:noFill/>
        </p:spPr>
      </p:pic>
      <p:pic>
        <p:nvPicPr>
          <p:cNvPr id="57348" name="Picture 4" descr="&quot;&amp;Scy;&amp;ucy;&amp;tcy;&amp;softcy; &amp;Ncy;&amp;acy;&amp;tscy;&amp;icy;&amp;ocy;&amp;ncy;&amp;acy;&amp;lcy;&amp;softcy;&amp;ncy;&amp;ocy;&amp;jcy; &amp;ocy;&amp;bcy;&amp;rcy;&amp;acy;&amp;zcy;&amp;ocy;&amp;vcy;&amp;acy;&amp;tcy;&amp;iecy;&amp;lcy;&amp;softcy;&amp;ncy;&amp;ocy;&amp;jcy; &amp;icy;&amp;ncy;&amp;icy;&amp;tscy;&amp;icy;&amp;acy;&amp;tcy;&amp;icy;&amp;vcy;&amp;ycy; &quot;&amp;Ncy;&amp;acy;&amp;shcy;&amp;acy; &amp;ncy;&amp;ocy;&amp;vcy;&amp;acy;&amp;yacy; &amp;shcy;&amp;kcy;&amp;ocy;&amp;lcy;&amp;acy;&quot; &amp;vcy; &amp;scy;&amp;ocy;&amp;zcy;&amp;dcy;&amp;acy;&amp;ncy;&amp;icy;&amp;icy; &amp;scy;&amp;ocy;&amp;vcy;&amp;rcy;&amp;iecy;&amp;mcy;&amp;iecy;&amp;ncy;&amp;ncy;&amp;ocy;&amp;jcy; &amp;shcy;&amp;kcy;&amp;ocy;&amp;lcy;&amp;ycy;, &amp;shcy;&amp;kcy;&amp;ocy;&amp;lcy;&amp;ycy;, &amp;kcy;&amp;ocy;&amp;tcy;&amp;ocy;&amp;rcy;&amp;acy;&amp;yacy; &amp;bcy;&amp;ucy;&amp;dcy;&amp;iecy;&amp;tcy; &amp;scy;&amp;pcy;&amp;ocy;&amp;scy;&amp;ocy;&amp;bcy;&amp;ncy;&amp;acy; &amp;rcy;&amp;acy;&amp;scy;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548680"/>
            <a:ext cx="7488832" cy="2042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Развитие системы дополнительного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33409"/>
              </p:ext>
            </p:extLst>
          </p:nvPr>
        </p:nvGraphicFramePr>
        <p:xfrm>
          <a:off x="457200" y="1600200"/>
          <a:ext cx="8229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11085861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84594914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988973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23997602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77404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2012-2012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2012-2013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2015-2016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3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1357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1562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023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0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124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214313" y="260649"/>
            <a:ext cx="8929687" cy="864890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</a:rPr>
              <a:t>Требования к личности учителя, работающего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с одарёнными учащимися:</a:t>
            </a:r>
            <a:endParaRPr lang="ru-RU" sz="2800" dirty="0" smtClean="0">
              <a:solidFill>
                <a:srgbClr val="C00000"/>
              </a:solidFill>
            </a:endParaRPr>
          </a:p>
        </p:txBody>
      </p:sp>
      <p:pic>
        <p:nvPicPr>
          <p:cNvPr id="61443" name="Picture 5" descr="http://im8-tub-ru.yandex.net/i?id=290734816-33-7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275856" y="1828733"/>
            <a:ext cx="2664296" cy="2813793"/>
          </a:xfrm>
          <a:noFill/>
        </p:spPr>
      </p:pic>
      <p:sp>
        <p:nvSpPr>
          <p:cNvPr id="5" name="Овальная выноска 4"/>
          <p:cNvSpPr/>
          <p:nvPr/>
        </p:nvSpPr>
        <p:spPr>
          <a:xfrm>
            <a:off x="6357938" y="2643188"/>
            <a:ext cx="2357437" cy="1357312"/>
          </a:xfrm>
          <a:prstGeom prst="wedgeEllipseCallout">
            <a:avLst>
              <a:gd name="adj1" fmla="val -72550"/>
              <a:gd name="adj2" fmla="val 366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увлечённость своим делом</a:t>
            </a:r>
            <a:endParaRPr lang="ru-RU" b="1" dirty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5929313" y="1143000"/>
            <a:ext cx="2357437" cy="1428750"/>
          </a:xfrm>
          <a:prstGeom prst="wedgeEllipseCallout">
            <a:avLst>
              <a:gd name="adj1" fmla="val -51863"/>
              <a:gd name="adj2" fmla="val 5576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желание работать нестандартно</a:t>
            </a:r>
            <a:endParaRPr lang="ru-RU" b="1" dirty="0"/>
          </a:p>
        </p:txBody>
      </p:sp>
      <p:sp>
        <p:nvSpPr>
          <p:cNvPr id="7" name="Овальная выноска 6"/>
          <p:cNvSpPr/>
          <p:nvPr/>
        </p:nvSpPr>
        <p:spPr>
          <a:xfrm>
            <a:off x="285750" y="4000500"/>
            <a:ext cx="2357438" cy="1357313"/>
          </a:xfrm>
          <a:prstGeom prst="wedgeEllipseCallout">
            <a:avLst>
              <a:gd name="adj1" fmla="val 84541"/>
              <a:gd name="adj2" fmla="val -3406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знание психологии одарённых учащихся</a:t>
            </a:r>
            <a:endParaRPr lang="ru-RU" b="1" dirty="0"/>
          </a:p>
        </p:txBody>
      </p:sp>
      <p:sp>
        <p:nvSpPr>
          <p:cNvPr id="10" name="Овальная выноска 9"/>
          <p:cNvSpPr/>
          <p:nvPr/>
        </p:nvSpPr>
        <p:spPr>
          <a:xfrm>
            <a:off x="5572124" y="5286375"/>
            <a:ext cx="2960315" cy="1357313"/>
          </a:xfrm>
          <a:prstGeom prst="wedgeEllipseCallout">
            <a:avLst>
              <a:gd name="adj1" fmla="val -47499"/>
              <a:gd name="adj2" fmla="val -11153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любознательность</a:t>
            </a:r>
            <a:endParaRPr lang="ru-RU" b="1" dirty="0"/>
          </a:p>
        </p:txBody>
      </p:sp>
      <p:sp>
        <p:nvSpPr>
          <p:cNvPr id="11" name="Овальная выноска 10"/>
          <p:cNvSpPr/>
          <p:nvPr/>
        </p:nvSpPr>
        <p:spPr>
          <a:xfrm>
            <a:off x="683569" y="5286375"/>
            <a:ext cx="2745432" cy="1357313"/>
          </a:xfrm>
          <a:prstGeom prst="wedgeEllipseCallout">
            <a:avLst>
              <a:gd name="adj1" fmla="val 58683"/>
              <a:gd name="adj2" fmla="val -1059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эрудированность</a:t>
            </a:r>
            <a:endParaRPr lang="ru-RU" b="1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6429375" y="4071938"/>
            <a:ext cx="2357438" cy="1357312"/>
          </a:xfrm>
          <a:prstGeom prst="wedgeEllipseCallout">
            <a:avLst>
              <a:gd name="adj1" fmla="val -70609"/>
              <a:gd name="adj2" fmla="val -3181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поисковая активность</a:t>
            </a:r>
            <a:endParaRPr lang="ru-RU" b="1" dirty="0"/>
          </a:p>
        </p:txBody>
      </p:sp>
      <p:sp>
        <p:nvSpPr>
          <p:cNvPr id="15" name="Овальная выноска 14"/>
          <p:cNvSpPr/>
          <p:nvPr/>
        </p:nvSpPr>
        <p:spPr>
          <a:xfrm>
            <a:off x="0" y="2286000"/>
            <a:ext cx="2857500" cy="1857375"/>
          </a:xfrm>
          <a:prstGeom prst="wedgeEllipseCallout">
            <a:avLst>
              <a:gd name="adj1" fmla="val 70368"/>
              <a:gd name="adj2" fmla="val 4286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мотивационная готовность к работе с одарёнными учащимися </a:t>
            </a:r>
            <a:endParaRPr lang="ru-RU" b="1" dirty="0"/>
          </a:p>
        </p:txBody>
      </p:sp>
      <p:sp>
        <p:nvSpPr>
          <p:cNvPr id="17" name="Овальная выноска 16"/>
          <p:cNvSpPr/>
          <p:nvPr/>
        </p:nvSpPr>
        <p:spPr>
          <a:xfrm>
            <a:off x="857250" y="1071563"/>
            <a:ext cx="2706638" cy="1357312"/>
          </a:xfrm>
          <a:prstGeom prst="wedgeEllipseCallout">
            <a:avLst>
              <a:gd name="adj1" fmla="val 45753"/>
              <a:gd name="adj2" fmla="val 7821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нравственность</a:t>
            </a:r>
            <a:endParaRPr lang="ru-RU" b="1" dirty="0"/>
          </a:p>
        </p:txBody>
      </p:sp>
      <p:sp>
        <p:nvSpPr>
          <p:cNvPr id="19" name="Овальная выноска 18"/>
          <p:cNvSpPr/>
          <p:nvPr/>
        </p:nvSpPr>
        <p:spPr>
          <a:xfrm>
            <a:off x="3214688" y="5286375"/>
            <a:ext cx="2500312" cy="1357313"/>
          </a:xfrm>
          <a:prstGeom prst="wedgeEllipseCallout">
            <a:avLst>
              <a:gd name="adj1" fmla="val 17955"/>
              <a:gd name="adj2" fmla="val -10592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знание всех областей человеческой жизни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FF0000"/>
                </a:solidFill>
              </a:rPr>
              <a:t>Сотрудничество с вузами города Твери</a:t>
            </a: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 sz="1800" dirty="0" err="1" smtClean="0">
                <a:solidFill>
                  <a:srgbClr val="0070C0"/>
                </a:solidFill>
              </a:rPr>
              <a:t>ТвГУ</a:t>
            </a:r>
            <a:r>
              <a:rPr lang="ru-RU" altLang="ru-RU" sz="18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Самсонов Владимир Михайлович, доктор физико-математических наук</a:t>
            </a: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Малышкина Ольга Витальевна, доктор физико-математических наук</a:t>
            </a:r>
          </a:p>
          <a:p>
            <a:r>
              <a:rPr lang="ru-RU" altLang="ru-RU" sz="1800" dirty="0" err="1" smtClean="0">
                <a:solidFill>
                  <a:srgbClr val="0070C0"/>
                </a:solidFill>
              </a:rPr>
              <a:t>Пастушенков</a:t>
            </a:r>
            <a:r>
              <a:rPr lang="ru-RU" altLang="ru-RU" sz="1800" dirty="0" smtClean="0">
                <a:solidFill>
                  <a:srgbClr val="0070C0"/>
                </a:solidFill>
              </a:rPr>
              <a:t> Александр Григорьевич, кандидат физико-математических наук</a:t>
            </a: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Дегтева Ольга Борисовна, кандидат физико-математических наук</a:t>
            </a:r>
          </a:p>
          <a:p>
            <a:r>
              <a:rPr lang="ru-RU" altLang="ru-RU" sz="1800" dirty="0" err="1" smtClean="0">
                <a:solidFill>
                  <a:srgbClr val="0070C0"/>
                </a:solidFill>
              </a:rPr>
              <a:t>Сукманова</a:t>
            </a:r>
            <a:r>
              <a:rPr lang="ru-RU" altLang="ru-RU" sz="1800" dirty="0" smtClean="0">
                <a:solidFill>
                  <a:srgbClr val="0070C0"/>
                </a:solidFill>
              </a:rPr>
              <a:t> Нина Юрьевна, кандидат географических наук</a:t>
            </a: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Сергеева Нина Михайловна, кандидат филологических наук</a:t>
            </a: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Спасская Татьяна Александровна, старший преподаватель</a:t>
            </a: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Белов Александр Николаевич, старший преподаватель </a:t>
            </a: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Миловидов Алексей Сергеевич, старший преподаватель</a:t>
            </a: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Федотова Марина Евгеньевна, кандидат филологических наук</a:t>
            </a:r>
          </a:p>
          <a:p>
            <a:pPr>
              <a:buFontTx/>
              <a:buNone/>
            </a:pPr>
            <a:endParaRPr lang="ru-RU" altLang="ru-RU" sz="1800" dirty="0" smtClean="0">
              <a:solidFill>
                <a:srgbClr val="0070C0"/>
              </a:solidFill>
            </a:endParaRPr>
          </a:p>
          <a:p>
            <a:r>
              <a:rPr lang="ru-RU" altLang="ru-RU" sz="1800" dirty="0" smtClean="0">
                <a:solidFill>
                  <a:srgbClr val="0070C0"/>
                </a:solidFill>
              </a:rPr>
              <a:t>Володькина Галина Михайловна, кандидат биологических наук</a:t>
            </a:r>
          </a:p>
          <a:p>
            <a:endParaRPr lang="ru-RU" altLang="ru-RU" sz="1800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70C0"/>
                </a:solidFill>
              </a:rPr>
              <a:t>Дополнительное образование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827584" y="1124744"/>
          <a:ext cx="792088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154" name="Picture 2" descr="12 &amp;Dcy;&amp;iecy;&amp;kcy;&amp;acy;&amp;bcy;&amp;rcy;&amp;yacy; 2013 - &amp;Lcy;&amp;icy;&amp;tscy;&amp;iecy;&amp;jcy; &amp;icy;&amp;mcy;&amp;iecy;&amp;ncy;&amp;icy; &amp;Vcy;.&amp;Gcy;.&amp;Scy;&amp;icy;&amp;zcy;&amp;ocy;&amp;vcy;&amp;acy;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420888"/>
            <a:ext cx="3459009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128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algn="r">
              <a:buNone/>
            </a:pPr>
            <a:r>
              <a:rPr lang="ru-RU" i="1" dirty="0" smtClean="0"/>
              <a:t>	</a:t>
            </a:r>
            <a:r>
              <a:rPr lang="ru-RU" i="1" dirty="0" smtClean="0">
                <a:solidFill>
                  <a:srgbClr val="C00000"/>
                </a:solidFill>
              </a:rPr>
              <a:t>«Чем шире образование, тем лучше результат»</a:t>
            </a:r>
          </a:p>
          <a:p>
            <a:pPr algn="r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О.Ю. </a:t>
            </a:r>
            <a:r>
              <a:rPr lang="ru-RU" i="1" dirty="0" err="1" smtClean="0">
                <a:solidFill>
                  <a:srgbClr val="C00000"/>
                </a:solidFill>
              </a:rPr>
              <a:t>Голодец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5876007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направление</a:t>
            </a:r>
            <a:endParaRPr lang="ru-RU" b="1" i="1" dirty="0" smtClean="0">
              <a:solidFill>
                <a:srgbClr val="FF0000"/>
              </a:solidFill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6004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1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295232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художественно-эстетическое направление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7638"/>
            <a:ext cx="1872208" cy="172333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202731"/>
            <a:ext cx="2376264" cy="1876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33941"/>
            <a:ext cx="2304256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88" y="1253192"/>
            <a:ext cx="2257909" cy="2574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" y="3931556"/>
            <a:ext cx="2952328" cy="27489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80" y="3931556"/>
            <a:ext cx="2664296" cy="26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7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художественно-эстетическое направление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9491" y="1346629"/>
            <a:ext cx="3600400" cy="2376264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91761"/>
            <a:ext cx="3224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006" y="3870461"/>
            <a:ext cx="2664296" cy="3384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39629"/>
            <a:ext cx="257614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4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Дополнительное 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4318063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239632" y="2249200"/>
            <a:ext cx="4906615" cy="29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2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Эколого-биологичекое</a:t>
            </a:r>
            <a:r>
              <a:rPr lang="ru-RU" dirty="0" smtClean="0">
                <a:solidFill>
                  <a:srgbClr val="FF0000"/>
                </a:solidFill>
              </a:rPr>
              <a:t> направление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Наталья\Desktop\стенд\фото для стенда\фото 1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96" y="1268760"/>
            <a:ext cx="3603567" cy="273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://oblivobr.ru/images/bis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29" y="1988840"/>
            <a:ext cx="41243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Наталья\Desktop\стенд\фото для стенда\фото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3" y="4123729"/>
            <a:ext cx="360521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54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Техническое направление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краб\Desktop\Голодец\Фото2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3528392" cy="2448272"/>
          </a:xfrm>
          <a:prstGeom prst="rect">
            <a:avLst/>
          </a:prstGeom>
          <a:noFill/>
        </p:spPr>
      </p:pic>
      <p:pic>
        <p:nvPicPr>
          <p:cNvPr id="3" name="Picture 2" descr="C:\Users\краб\Desktop\Голодец\Фото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16832"/>
            <a:ext cx="2988047" cy="3672409"/>
          </a:xfrm>
          <a:prstGeom prst="rect">
            <a:avLst/>
          </a:prstGeom>
          <a:noFill/>
        </p:spPr>
      </p:pic>
      <p:pic>
        <p:nvPicPr>
          <p:cNvPr id="4" name="Picture 2" descr="C:\Users\краб\Desktop\Голодец\Фото2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05064"/>
            <a:ext cx="2952329" cy="2088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9"/>
            <a:ext cx="813244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Формы работы с одаренными детьми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619672" y="764704"/>
          <a:ext cx="651391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04" name="Picture 4" descr="&amp;Ocy;&amp;Dcy;&amp;Acy;&amp;Rcy;&amp;IEcy;&amp;Ncy;&amp;Ncy;&amp;Ycy;&amp;IEcy; &amp;Dcy;&amp;IEcy;&amp;Tcy;&amp;Icy; - &amp;SHcy;&amp;kcy;&amp;ocy;&amp;lcy;&amp;acy; 1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27984" y="5301208"/>
            <a:ext cx="3672408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s.nashaucheba.ru/tw_files2/urls_3/1246/d-1245952/img2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052736"/>
            <a:ext cx="7620000" cy="5715000"/>
          </a:xfrm>
          <a:prstGeom prst="rect">
            <a:avLst/>
          </a:prstGeom>
          <a:noFill/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772400" cy="7920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</a:rPr>
              <a:t>Виды деятельности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853582" y="5589240"/>
            <a:ext cx="31332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Участие в муниципальных,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 региональных, олимпиадах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95536" y="3429000"/>
            <a:ext cx="23399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endParaRPr lang="ru-RU" dirty="0">
              <a:solidFill>
                <a:srgbClr val="000099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И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</a:rPr>
              <a:t>ндивидуальные </a:t>
            </a:r>
            <a:endParaRPr lang="ru-RU" b="1" dirty="0">
              <a:solidFill>
                <a:srgbClr val="000099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занятия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173322" y="2085975"/>
            <a:ext cx="24806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</a:rPr>
              <a:t>Социальные проекты</a:t>
            </a:r>
            <a:endParaRPr lang="ru-RU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23528" y="2276872"/>
            <a:ext cx="2243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Занятия в заочных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олимпиадах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716999" y="4653136"/>
            <a:ext cx="24270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Участие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</a:rPr>
              <a:t>в</a:t>
            </a:r>
            <a:endParaRPr lang="ru-RU" b="1" dirty="0">
              <a:solidFill>
                <a:srgbClr val="000099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конкурсах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50825" y="50133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334405" y="4869160"/>
            <a:ext cx="24980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Работа по творческим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проектам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951133" y="5517232"/>
            <a:ext cx="25551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Обеспечение высокого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уровня компьютерной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грамотности учеников</a:t>
            </a:r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ltGray">
          <a:xfrm flipH="1">
            <a:off x="3132138" y="1773238"/>
            <a:ext cx="1295400" cy="36718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ltGray">
          <a:xfrm>
            <a:off x="4427538" y="1773238"/>
            <a:ext cx="1008062" cy="38163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ltGray">
          <a:xfrm>
            <a:off x="4427538" y="1773238"/>
            <a:ext cx="3240087" cy="28797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ltGray">
          <a:xfrm>
            <a:off x="4427538" y="1773238"/>
            <a:ext cx="1944687" cy="2159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ltGray">
          <a:xfrm flipH="1">
            <a:off x="1619250" y="1773238"/>
            <a:ext cx="2808288" cy="31686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ltGray">
          <a:xfrm flipH="1">
            <a:off x="611188" y="1773238"/>
            <a:ext cx="3816350" cy="18002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ltGray">
          <a:xfrm flipH="1">
            <a:off x="1115616" y="1772816"/>
            <a:ext cx="3311525" cy="431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ltGray">
          <a:xfrm>
            <a:off x="4427538" y="1773238"/>
            <a:ext cx="2376487" cy="11509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6440013" y="2878138"/>
            <a:ext cx="2258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Исследовательская </a:t>
            </a:r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</a:rPr>
              <a:t>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B0F0"/>
                </a:solidFill>
              </a:rPr>
              <a:t>Дистанционная образовательная среда</a:t>
            </a:r>
            <a:endParaRPr lang="ru-RU" i="1" dirty="0">
              <a:solidFill>
                <a:srgbClr val="00B0F0"/>
              </a:solidFill>
            </a:endParaRPr>
          </a:p>
        </p:txBody>
      </p:sp>
      <p:pic>
        <p:nvPicPr>
          <p:cNvPr id="4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435914"/>
            <a:ext cx="3819698" cy="2951018"/>
          </a:xfrm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84538"/>
            <a:ext cx="46085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069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Участие в конкурсах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768132"/>
            <a:ext cx="3290888" cy="4525962"/>
          </a:xfrm>
          <a:prstGeom prst="rect">
            <a:avLst/>
          </a:prstGeom>
        </p:spPr>
      </p:pic>
      <p:pic>
        <p:nvPicPr>
          <p:cNvPr id="6" name="Рисунок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896" y="1196752"/>
            <a:ext cx="3262516" cy="4525963"/>
          </a:xfrm>
          <a:noFill/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916832"/>
            <a:ext cx="3134047" cy="423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Система дополнительного в школе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« … Дополнительное образование детей по праву рассматривается как важнейшая составляющая образовательного пространства, сложившаяся в современном российском обществе. Оно социально, оно </a:t>
            </a:r>
            <a:r>
              <a:rPr lang="ru-RU" dirty="0" err="1" smtClean="0">
                <a:solidFill>
                  <a:srgbClr val="0070C0"/>
                </a:solidFill>
              </a:rPr>
              <a:t>восстребованно</a:t>
            </a:r>
            <a:r>
              <a:rPr lang="ru-RU" dirty="0" smtClean="0">
                <a:solidFill>
                  <a:srgbClr val="0070C0"/>
                </a:solidFill>
              </a:rPr>
              <a:t>, требует постоянного внимания и поддержки со стороны общества и государства как образование, органично сочетающее в себе воспитание, обучение и развитие личности ребенка…»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(Концепция модернизации ДО детей РФ»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50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916416" cy="523220"/>
          </a:xfrm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И</a:t>
            </a:r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</a:rPr>
              <a:t>с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с</a:t>
            </a:r>
            <a:r>
              <a:rPr lang="en-GB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ледовательская</a:t>
            </a:r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</a:rPr>
              <a:t>деятельность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обучающихся</a:t>
            </a:r>
            <a:endParaRPr lang="en-GB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899592" y="908720"/>
            <a:ext cx="7912968" cy="1648786"/>
          </a:xfrm>
          <a:prstGeom prst="rect">
            <a:avLst/>
          </a:prstGeom>
          <a:noFill/>
          <a:ln/>
        </p:spPr>
        <p:txBody>
          <a:bodyPr wrap="square" lIns="90000" tIns="46800" rIns="90000" bIns="46800">
            <a:spAutoFit/>
          </a:bodyPr>
          <a:lstStyle/>
          <a:p>
            <a:pPr marL="0" indent="0" algn="r">
              <a:lnSpc>
                <a:spcPct val="120000"/>
              </a:lnSpc>
              <a:spcBef>
                <a:spcPts val="600"/>
              </a:spcBef>
              <a:buClr>
                <a:srgbClr val="000099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Без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стремления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к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научной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работе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учитель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элементарной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школы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попадает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под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власть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трех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педагогических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демонов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: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банальности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,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механичности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,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рутинности</a:t>
            </a:r>
            <a:endParaRPr lang="en-GB" sz="2000" b="1" i="1" dirty="0">
              <a:solidFill>
                <a:srgbClr val="CC0066"/>
              </a:solidFill>
              <a:latin typeface="Times New Roman" pitchFamily="18" charset="0"/>
            </a:endParaRPr>
          </a:p>
          <a:p>
            <a:pPr marL="0" indent="0" algn="r">
              <a:lnSpc>
                <a:spcPct val="120000"/>
              </a:lnSpc>
              <a:spcBef>
                <a:spcPts val="600"/>
              </a:spcBef>
              <a:buClr>
                <a:srgbClr val="000099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Фридрих</a:t>
            </a:r>
            <a:r>
              <a:rPr lang="en-GB" sz="2000" b="1" i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CC0066"/>
                </a:solidFill>
                <a:latin typeface="Times New Roman" pitchFamily="18" charset="0"/>
              </a:rPr>
              <a:t>Дистервег</a:t>
            </a:r>
            <a:endParaRPr lang="en-GB" sz="2000" b="1" i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24578" name="Picture 2" descr="&amp;Ucy;&amp;chcy;&amp;icy;&amp;tcy;&amp;iecy;&amp;lcy;&amp;softcy; &amp;gcy;&amp;ocy;&amp;dcy;&amp;acy; - 201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5006209"/>
            <a:ext cx="3960440" cy="1851791"/>
          </a:xfrm>
          <a:prstGeom prst="rect">
            <a:avLst/>
          </a:prstGeom>
          <a:noFill/>
        </p:spPr>
      </p:pic>
      <p:pic>
        <p:nvPicPr>
          <p:cNvPr id="5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832097"/>
            <a:ext cx="4032250" cy="3200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8229600" cy="1143000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FF0000"/>
                </a:solidFill>
              </a:rPr>
              <a:t>Научно-исследовательская деятельность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рефератов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НПК : «Шаг в будущее»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2008-2009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2009-2010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2010-2011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2011-2012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2012-2013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Участие в олимпиадах, конференциях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3744884" cy="302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" y="1196752"/>
            <a:ext cx="3383280" cy="24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3879792"/>
            <a:ext cx="3455987" cy="25209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11188" y="548679"/>
            <a:ext cx="8229600" cy="927695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solidFill>
                  <a:srgbClr val="FF0000"/>
                </a:solidFill>
              </a:rPr>
              <a:t>Всероссийская олимпиада школьников по предметам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564101"/>
              </p:ext>
            </p:extLst>
          </p:nvPr>
        </p:nvGraphicFramePr>
        <p:xfrm>
          <a:off x="467544" y="2204864"/>
          <a:ext cx="8219256" cy="3701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8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0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2008-2009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2009-2010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2010-2011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2011-2012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2012-2013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2013-2014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2014-2015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47"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Муниципальный этап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Кол-во участников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224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 победителей и призеров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147"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Региональный этап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 участников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 победителей и призеров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147"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Заключительный этап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 участников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4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 победителей и призеров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1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764703"/>
            <a:ext cx="7859216" cy="51125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«… четыре столпа, на которых основывается современное образование: научиться познавать, научиться делать, научиться жить вместе, научиться жить»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Из доклада международной комиссии по образованию для </a:t>
            </a:r>
            <a:r>
              <a:rPr lang="en-US" sz="2000" b="1" i="1" dirty="0" smtClean="0">
                <a:solidFill>
                  <a:srgbClr val="FF0000"/>
                </a:solidFill>
              </a:rPr>
              <a:t>XXI</a:t>
            </a:r>
            <a:r>
              <a:rPr lang="ru-RU" sz="2000" b="1" i="1" dirty="0" smtClean="0">
                <a:solidFill>
                  <a:srgbClr val="FF0000"/>
                </a:solidFill>
              </a:rPr>
              <a:t> века.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28589"/>
            <a:ext cx="8226425" cy="63611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Проектная деятельность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2132856"/>
            <a:ext cx="39604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5085184"/>
            <a:ext cx="5328592" cy="1895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7000"/>
              </a:lnSpc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</a:rPr>
              <a:t>         Деятельность реализуется через: </a:t>
            </a:r>
          </a:p>
          <a:p>
            <a:pPr>
              <a:lnSpc>
                <a:spcPct val="67000"/>
              </a:lnSpc>
              <a:buFont typeface="Wingdings" pitchFamily="2" charset="2"/>
              <a:buChar char="v"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lnSpc>
                <a:spcPct val="67000"/>
              </a:lnSpc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FF0000"/>
                </a:solidFill>
              </a:rPr>
              <a:t>выступления учащихся на уроках-семинарах, уроках-зачетах, обобщающих уроках с сообщениями;</a:t>
            </a:r>
          </a:p>
          <a:p>
            <a:pPr>
              <a:lnSpc>
                <a:spcPct val="67000"/>
              </a:lnSpc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FF0000"/>
                </a:solidFill>
              </a:rPr>
              <a:t> участие в обсуждении докладов, рефератов, дискуссионных статей;</a:t>
            </a:r>
          </a:p>
          <a:p>
            <a:pPr>
              <a:lnSpc>
                <a:spcPct val="67000"/>
              </a:lnSpc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FF0000"/>
                </a:solidFill>
              </a:rPr>
              <a:t> подготовку рефератов по изучаемым темам программы;</a:t>
            </a:r>
          </a:p>
          <a:p>
            <a:pPr>
              <a:lnSpc>
                <a:spcPct val="67000"/>
              </a:lnSpc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FF0000"/>
                </a:solidFill>
              </a:rPr>
              <a:t> выполнение индивидуальных или групповых заданий.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08" y="2528724"/>
            <a:ext cx="352521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FF0000"/>
                </a:solidFill>
              </a:rPr>
              <a:t>Поощрения одаренных детей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0070C0"/>
                </a:solidFill>
              </a:rPr>
              <a:t>Публикация в СМИ</a:t>
            </a:r>
          </a:p>
          <a:p>
            <a:r>
              <a:rPr lang="ru-RU" altLang="ru-RU" dirty="0" smtClean="0">
                <a:solidFill>
                  <a:srgbClr val="0070C0"/>
                </a:solidFill>
              </a:rPr>
              <a:t>Проведение праздника Победителей и вручение наград</a:t>
            </a:r>
          </a:p>
          <a:p>
            <a:r>
              <a:rPr lang="ru-RU" altLang="ru-RU" dirty="0" smtClean="0">
                <a:solidFill>
                  <a:srgbClr val="0070C0"/>
                </a:solidFill>
              </a:rPr>
              <a:t>Гимназический стенд «Лучшие ученики гимназии»</a:t>
            </a:r>
          </a:p>
          <a:p>
            <a:r>
              <a:rPr lang="ru-RU" altLang="ru-RU" dirty="0" smtClean="0">
                <a:solidFill>
                  <a:srgbClr val="0070C0"/>
                </a:solidFill>
              </a:rPr>
              <a:t>Гранты муниципального, регионального, федерального уровня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r>
              <a:rPr lang="ru-RU" altLang="ru-RU" sz="3200" dirty="0" smtClean="0">
                <a:solidFill>
                  <a:srgbClr val="FF0000"/>
                </a:solidFill>
              </a:rPr>
              <a:t>Обладатели грантов в номинации  «Талантливой молодежь»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989138"/>
          <a:ext cx="8229600" cy="237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4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88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2008-2009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2009-2010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2010-2011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2011-2012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2012-2013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2013-2014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2014-2015</a:t>
                      </a:r>
                      <a:endParaRPr lang="ru-RU" sz="1800" dirty="0"/>
                    </a:p>
                  </a:txBody>
                  <a:tcPr marT="45627" marB="456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1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муниципальный</a:t>
                      </a:r>
                    </a:p>
                    <a:p>
                      <a:r>
                        <a:rPr lang="ru-RU" sz="1200" dirty="0" smtClean="0"/>
                        <a:t>уровень</a:t>
                      </a:r>
                      <a:endParaRPr lang="ru-RU" sz="12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8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15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627" marB="456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1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Региональный </a:t>
                      </a:r>
                    </a:p>
                    <a:p>
                      <a:r>
                        <a:rPr lang="ru-RU" sz="1200" dirty="0" smtClean="0"/>
                        <a:t>уровень</a:t>
                      </a:r>
                      <a:endParaRPr lang="ru-RU" sz="12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627" marB="456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1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Федеральный </a:t>
                      </a:r>
                    </a:p>
                    <a:p>
                      <a:r>
                        <a:rPr lang="ru-RU" sz="1200" dirty="0" smtClean="0"/>
                        <a:t>уровень</a:t>
                      </a:r>
                      <a:endParaRPr lang="ru-RU" sz="12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T="45627" marB="456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7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Итого: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14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19</a:t>
                      </a:r>
                      <a:endParaRPr lang="ru-RU" sz="1800" dirty="0"/>
                    </a:p>
                  </a:txBody>
                  <a:tcPr marT="45627" marB="4562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T="45627" marB="456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FF0000"/>
                </a:solidFill>
              </a:rPr>
              <a:t>Заключительный этап Всероссийской олимпиады школьников 2015</a:t>
            </a:r>
          </a:p>
        </p:txBody>
      </p:sp>
      <p:pic>
        <p:nvPicPr>
          <p:cNvPr id="23555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384300"/>
            <a:ext cx="4824413" cy="3816350"/>
          </a:xfrm>
        </p:spPr>
      </p:pic>
      <p:pic>
        <p:nvPicPr>
          <p:cNvPr id="2355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673350"/>
            <a:ext cx="45466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FF0000"/>
                </a:solidFill>
              </a:rPr>
              <a:t>Награждение победителей</a:t>
            </a:r>
          </a:p>
        </p:txBody>
      </p:sp>
      <p:pic>
        <p:nvPicPr>
          <p:cNvPr id="37891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773238"/>
            <a:ext cx="3225800" cy="2744787"/>
          </a:xfrm>
        </p:spPr>
      </p:pic>
      <p:pic>
        <p:nvPicPr>
          <p:cNvPr id="3789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6713" y="3789363"/>
            <a:ext cx="324008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9738" y="3284538"/>
            <a:ext cx="30257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 smtClean="0">
                <a:solidFill>
                  <a:srgbClr val="FF0000"/>
                </a:solidFill>
              </a:rPr>
              <a:t>Награждение победителей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1322" y="1556792"/>
            <a:ext cx="3024336" cy="2461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33731" y="2192155"/>
            <a:ext cx="4752530" cy="3481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141655" y="4325820"/>
            <a:ext cx="3088008" cy="20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6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Создание системы дополнительного образования в школе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Что нужно знать об особенностях современного дополнительного образования детей?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В каком состоянии находится дополнительное образование?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Какую реальную пользу оно может принести современной школе в целом и отдельному ребенку в частности?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Что надо сделать, чтобы занятия не превратились в дополнительные уроки, а школа не стала «камерой хранения» детей до возвращения родителей с работы?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33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600" dirty="0" smtClean="0">
                <a:solidFill>
                  <a:srgbClr val="FF0000"/>
                </a:solidFill>
              </a:rPr>
              <a:t>Заключительный этап Всероссийской олимпиады школьников 2015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250825" y="1408113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400" smtClean="0">
                <a:solidFill>
                  <a:srgbClr val="FF0000"/>
                </a:solidFill>
              </a:rPr>
              <a:t>Посадкова Тамара – 11в лингвистический класс</a:t>
            </a:r>
          </a:p>
          <a:p>
            <a:pPr marL="0" indent="0">
              <a:buFontTx/>
              <a:buNone/>
            </a:pPr>
            <a:r>
              <a:rPr lang="ru-RU" altLang="ru-RU" sz="2400" smtClean="0">
                <a:solidFill>
                  <a:srgbClr val="FF0000"/>
                </a:solidFill>
              </a:rPr>
              <a:t>Череватенко Полина – 11в лингвистический класс</a:t>
            </a:r>
          </a:p>
        </p:txBody>
      </p:sp>
      <p:pic>
        <p:nvPicPr>
          <p:cNvPr id="2253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349500"/>
            <a:ext cx="5329237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9131" y="1305165"/>
            <a:ext cx="5222070" cy="3565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89584" y="1789895"/>
            <a:ext cx="4667327" cy="31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76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000" y="1005428"/>
            <a:ext cx="8118001" cy="48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46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Дополнительное  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Система дополнительного образования дает возможность каждому ребенку выбрать себе занятие по душе, позволяет создать условия для полной занятости учащихся, создает условия для углубленного изучения многих предметов.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Работа с учащимися в рамках дополнительного образования выполняет важные  воспитательные функции: целенаправленно организует досуг учащихся, формирует творческую личность, предупреждает асоциальное поведение.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Способствует обучению основам проектной и исследовательской деятельности.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Система дополнительного образования способствует повышению творческого потенциала педагогических кадров, выявлению и распространению передового педагогического опыта.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46037"/>
          </a:xfrm>
        </p:spPr>
        <p:txBody>
          <a:bodyPr>
            <a:normAutofit fontScale="90000"/>
          </a:bodyPr>
          <a:lstStyle/>
          <a:p>
            <a:endParaRPr lang="ru-RU" altLang="ru-RU" smtClean="0"/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Одарённый человек, словно яркая звёздочка на небосклоне, требующая к себе особого внимания. Необходимо заботиться о нём,  чтобы он превратился в красивую, полную сил звезду.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solidFill>
                  <a:srgbClr val="00B0F0"/>
                </a:solidFill>
              </a:rPr>
              <a:t/>
            </a:r>
            <a:br>
              <a:rPr lang="ru-RU" sz="1200" dirty="0" smtClean="0">
                <a:solidFill>
                  <a:srgbClr val="00B0F0"/>
                </a:solidFill>
              </a:rPr>
            </a:br>
            <a:endParaRPr lang="ru-RU" altLang="ru-RU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457200" y="3068638"/>
            <a:ext cx="8435975" cy="360045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FontTx/>
              <a:buNone/>
            </a:pPr>
            <a:r>
              <a:rPr lang="ru-RU" altLang="ru-RU" sz="4400" i="1" smtClean="0">
                <a:solidFill>
                  <a:srgbClr val="FF0000"/>
                </a:solidFill>
              </a:rPr>
              <a:t>В каждом человеке – солнце, только дайте ему светить</a:t>
            </a:r>
          </a:p>
          <a:p>
            <a:pPr marL="0" indent="0">
              <a:buFontTx/>
              <a:buNone/>
            </a:pPr>
            <a:endParaRPr lang="ru-RU" altLang="ru-RU" sz="4400" smtClean="0"/>
          </a:p>
          <a:p>
            <a:pPr marL="0" indent="0" algn="r">
              <a:buFontTx/>
              <a:buNone/>
            </a:pPr>
            <a:r>
              <a:rPr lang="ru-RU" altLang="ru-RU" i="1" smtClean="0">
                <a:solidFill>
                  <a:srgbClr val="FF0000"/>
                </a:solidFill>
              </a:rPr>
              <a:t>Сократ</a:t>
            </a:r>
          </a:p>
        </p:txBody>
      </p:sp>
      <p:pic>
        <p:nvPicPr>
          <p:cNvPr id="3993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60350"/>
            <a:ext cx="404971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Дополнительное образование документально-правовая база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Конституция Российской Федерации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Закон Российской Федерации «Об образовании»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Закон Российской </a:t>
            </a:r>
            <a:r>
              <a:rPr lang="ru-RU" dirty="0" smtClean="0">
                <a:solidFill>
                  <a:srgbClr val="0070C0"/>
                </a:solidFill>
              </a:rPr>
              <a:t>Федерации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«О дополнительном образовании»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Концепция модернизации дополнительного образования детей Российской Федерации на период до 2020 года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Статус и роль системы дополнительного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Дополнение к базовому образованию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Ознакомление с областями знаний, выходящих за рамки общеобразовательной программы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Работа с одаренными детьми, реализация программ начальной профессиональной подготовки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Формирование единого образовательного пространства школы, повышение качества образования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560840" cy="500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             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      Дополнительное образование</a:t>
            </a:r>
            <a:br>
              <a:rPr lang="ru-RU" b="1" i="1" dirty="0" smtClean="0">
                <a:solidFill>
                  <a:srgbClr val="C00000"/>
                </a:solidFill>
              </a:rPr>
            </a:br>
            <a:endParaRPr lang="ru-RU" b="1" i="1" dirty="0" smtClean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714375"/>
            <a:ext cx="8501063" cy="5857875"/>
          </a:xfrm>
        </p:spPr>
        <p:txBody>
          <a:bodyPr rtlCol="0">
            <a:normAutofit fontScale="92500" lnSpcReduction="20000"/>
          </a:bodyPr>
          <a:lstStyle/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</a:rPr>
              <a:t>Цель: создание оптимальных условий интеграции основного и дополнительного образования школьников, обеспечивающих максимальный учет их потребностей, интересов и творческих способностей.</a:t>
            </a:r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Задачи: развитие  мотивации к познанию и творчеству</a:t>
            </a:r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Создание условий для творческой самореализации</a:t>
            </a:r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Интеллектуальное духовное развитие личности</a:t>
            </a:r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Профилактика асоциального поведения</a:t>
            </a:r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Приобщение учащихся к общечеловеческим ценностям</a:t>
            </a:r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Создание условий для социального, культурного и </a:t>
            </a:r>
            <a:r>
              <a:rPr lang="ru-RU" sz="2800" b="1" dirty="0" err="1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проффессионального</a:t>
            </a: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самоопределения</a:t>
            </a:r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rgbClr val="CC0066"/>
                </a:solidFill>
                <a:latin typeface="Monotype Corsiva" pitchFamily="66" charset="0"/>
                <a:cs typeface="Times New Roman" pitchFamily="18" charset="0"/>
              </a:rPr>
              <a:t>Формирование и закрепление традиций гимназии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algn="just">
              <a:buClr>
                <a:schemeClr val="accent3"/>
              </a:buClr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algn="ctr">
              <a:buClr>
                <a:schemeClr val="accent3"/>
              </a:buClr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Своеобразие дополнительного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Целенаправленное добровольное использование свободного от уроков времени для полноценного развития своих потенциальных возможностей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Свобода выбора направлений деятельности, педагога, образовательной программы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Возможность менять виды деятельности, педагога, коллектив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Творческий характер образовательного процесса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Возможность получить </a:t>
            </a:r>
            <a:r>
              <a:rPr lang="ru-RU" dirty="0" err="1" smtClean="0">
                <a:solidFill>
                  <a:srgbClr val="0070C0"/>
                </a:solidFill>
              </a:rPr>
              <a:t>допроффессиональную</a:t>
            </a:r>
            <a:r>
              <a:rPr lang="ru-RU" dirty="0" smtClean="0">
                <a:solidFill>
                  <a:srgbClr val="0070C0"/>
                </a:solidFill>
              </a:rPr>
              <a:t> подготовку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Функции дополнительного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Обучающая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Социально-адаптивная</a:t>
            </a:r>
          </a:p>
          <a:p>
            <a:r>
              <a:rPr lang="ru-RU" dirty="0" err="1" smtClean="0">
                <a:solidFill>
                  <a:srgbClr val="0070C0"/>
                </a:solidFill>
              </a:rPr>
              <a:t>Коррекционно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-развивающая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581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1212</Words>
  <Application>Microsoft Office PowerPoint</Application>
  <PresentationFormat>Экран (4:3)</PresentationFormat>
  <Paragraphs>317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Monotype Corsiva</vt:lpstr>
      <vt:lpstr>Times New Roman</vt:lpstr>
      <vt:lpstr>Wingdings</vt:lpstr>
      <vt:lpstr>Тема Office</vt:lpstr>
      <vt:lpstr> Дополнительное образование в рамках единой образовательной системы гимназии    </vt:lpstr>
      <vt:lpstr>  </vt:lpstr>
      <vt:lpstr>Система дополнительного в школе</vt:lpstr>
      <vt:lpstr>Создание системы дополнительного образования в школе</vt:lpstr>
      <vt:lpstr>Дополнительное образование документально-правовая база</vt:lpstr>
      <vt:lpstr>Статус и роль системы дополнительного образования</vt:lpstr>
      <vt:lpstr>                     Дополнительное образование </vt:lpstr>
      <vt:lpstr>Своеобразие дополнительного образования</vt:lpstr>
      <vt:lpstr>Функции дополнительного образования</vt:lpstr>
      <vt:lpstr>Принципы дополнительного образования</vt:lpstr>
      <vt:lpstr>Организация дополнительного образования</vt:lpstr>
      <vt:lpstr>Необходимые ресурсы </vt:lpstr>
      <vt:lpstr>Материальная база дополнительного образования</vt:lpstr>
      <vt:lpstr>Дополнительное образование</vt:lpstr>
      <vt:lpstr>Презентация PowerPoint</vt:lpstr>
      <vt:lpstr>Развитие системы дополнительного образования</vt:lpstr>
      <vt:lpstr>Требования к личности учителя, работающего  с одарёнными учащимися:</vt:lpstr>
      <vt:lpstr>Сотрудничество с вузами города Твери</vt:lpstr>
      <vt:lpstr>Дополнительное образование </vt:lpstr>
      <vt:lpstr> художественно-эстетическое направление</vt:lpstr>
      <vt:lpstr> художественно-эстетическое направление</vt:lpstr>
      <vt:lpstr> художественно-эстетическое направление</vt:lpstr>
      <vt:lpstr>Дополнительное образование</vt:lpstr>
      <vt:lpstr>Эколого-биологичекое направление</vt:lpstr>
      <vt:lpstr>Техническое направление</vt:lpstr>
      <vt:lpstr>Формы работы с одаренными детьми</vt:lpstr>
      <vt:lpstr>Виды деятельности</vt:lpstr>
      <vt:lpstr>Дистанционная образовательная среда</vt:lpstr>
      <vt:lpstr>Участие в конкурсах</vt:lpstr>
      <vt:lpstr>Исследовательская деятельность обучающихся</vt:lpstr>
      <vt:lpstr>Научно-исследовательская деятельность</vt:lpstr>
      <vt:lpstr>Участие в олимпиадах, конференциях</vt:lpstr>
      <vt:lpstr>Всероссийская олимпиада школьников по предметам</vt:lpstr>
      <vt:lpstr>Проектная деятельность</vt:lpstr>
      <vt:lpstr>Поощрения одаренных детей</vt:lpstr>
      <vt:lpstr>Обладатели грантов в номинации  «Талантливой молодежь»</vt:lpstr>
      <vt:lpstr>Заключительный этап Всероссийской олимпиады школьников 2015</vt:lpstr>
      <vt:lpstr>Награждение победителей</vt:lpstr>
      <vt:lpstr>Награждение победителей</vt:lpstr>
      <vt:lpstr>Заключительный этап Всероссийской олимпиады школьников 2015</vt:lpstr>
      <vt:lpstr>Презентация PowerPoint</vt:lpstr>
      <vt:lpstr>Презентация PowerPoint</vt:lpstr>
      <vt:lpstr>Дополнительное  образование</vt:lpstr>
      <vt:lpstr>Презентация PowerPoint</vt:lpstr>
      <vt:lpstr>Презентация PowerPoint</vt:lpstr>
    </vt:vector>
  </TitlesOfParts>
  <Company>Tycoon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 Windows</cp:lastModifiedBy>
  <cp:revision>262</cp:revision>
  <dcterms:created xsi:type="dcterms:W3CDTF">2013-08-26T14:19:07Z</dcterms:created>
  <dcterms:modified xsi:type="dcterms:W3CDTF">2016-12-12T12:49:01Z</dcterms:modified>
</cp:coreProperties>
</file>